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</p:sldMasterIdLst>
  <p:notesMasterIdLst>
    <p:notesMasterId r:id="rId9"/>
  </p:notesMasterIdLst>
  <p:handoutMasterIdLst>
    <p:handoutMasterId r:id="rId10"/>
  </p:handoutMasterIdLst>
  <p:sldIdLst>
    <p:sldId id="272" r:id="rId2"/>
    <p:sldId id="314" r:id="rId3"/>
    <p:sldId id="313" r:id="rId4"/>
    <p:sldId id="317" r:id="rId5"/>
    <p:sldId id="315" r:id="rId6"/>
    <p:sldId id="316" r:id="rId7"/>
    <p:sldId id="319" r:id="rId8"/>
  </p:sldIdLst>
  <p:sldSz cx="9144000" cy="6858000" type="screen4x3"/>
  <p:notesSz cx="6735763" cy="98663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524" y="-102"/>
      </p:cViewPr>
      <p:guideLst>
        <p:guide orient="horz" pos="2160"/>
        <p:guide pos="2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2DC30-833B-4A4F-97D9-F3F0795B9353}" type="datetimeFigureOut">
              <a:rPr lang="fi-FI" smtClean="0"/>
              <a:t>25.4.2014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EC183-C0A2-4D17-9613-8885F52A9C1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104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EEBB6-0E0B-45DD-8324-3C4CFEA987E5}" type="datetimeFigureOut">
              <a:rPr lang="fi-FI" smtClean="0"/>
              <a:t>25.4.2014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93489-3568-47D7-953A-C560A22E889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584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dia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5"/>
            <a:ext cx="9144000" cy="68522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5886" y="3101002"/>
            <a:ext cx="4022863" cy="1657210"/>
          </a:xfrm>
        </p:spPr>
        <p:txBody>
          <a:bodyPr anchor="b">
            <a:normAutofit/>
          </a:bodyPr>
          <a:lstStyle>
            <a:lvl1pPr algn="l">
              <a:lnSpc>
                <a:spcPts val="576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886" y="5393629"/>
            <a:ext cx="3694043" cy="1325218"/>
          </a:xfrm>
        </p:spPr>
        <p:txBody>
          <a:bodyPr>
            <a:normAutofit/>
          </a:bodyPr>
          <a:lstStyle>
            <a:lvl1pPr marL="0" indent="0" algn="l">
              <a:lnSpc>
                <a:spcPts val="1680"/>
              </a:lnSpc>
              <a:spcBef>
                <a:spcPts val="400"/>
              </a:spcBef>
              <a:buNone/>
              <a:defRPr sz="14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noProof="0" dirty="0" smtClean="0"/>
              <a:t>&lt;Lisää esittäjän ja tilaisuuden tiedot&gt;</a:t>
            </a:r>
            <a:endParaRPr lang="fi-FI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0" y="425544"/>
            <a:ext cx="3499200" cy="76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26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so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5738190"/>
            <a:ext cx="8416786" cy="564954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477077" y="397565"/>
            <a:ext cx="8219537" cy="5192098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fi-FI" dirty="0" smtClean="0"/>
              <a:t>&lt;Lisää kuva napsauttamalla&gt;</a:t>
            </a:r>
            <a:endParaRPr lang="fi-FI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4029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avio / piira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325370"/>
            <a:ext cx="8416786" cy="1260000"/>
          </a:xfrm>
        </p:spPr>
        <p:txBody>
          <a:bodyPr>
            <a:normAutofit/>
          </a:bodyPr>
          <a:lstStyle>
            <a:lvl1pPr algn="l"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 hasCustomPrompt="1"/>
          </p:nvPr>
        </p:nvSpPr>
        <p:spPr>
          <a:xfrm>
            <a:off x="363607" y="1616904"/>
            <a:ext cx="8416786" cy="43524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&lt;Lisää kaavio napsauttamalla&gt;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340600" y="6290091"/>
            <a:ext cx="948433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fi-FI" smtClean="0"/>
              <a:t>20.12.2013</a:t>
            </a:r>
            <a:endParaRPr lang="fi-FI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9247118" y="-1"/>
            <a:ext cx="1869615" cy="2862472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Käytä kaavioiden pohjana tätä diatyyppiä, jossa ei ole graafisia elementtejä oikeassa laidassa.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Kaavioissa tulee noudattaa </a:t>
            </a:r>
            <a:r>
              <a:rPr kumimoji="0" lang="fi-FI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RT:n</a:t>
            </a: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 tunnusvärejä eli PowerPointiin ja Exceliin oletuksiksi asetettuja teemavärejä.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Kaaviot pitää toteuttaa näiden mallien mukaisesti, eikä niissä tule käyttää muita muotoiluja (kolmiulotteisuutta, varjostuksia tms.).</a:t>
            </a:r>
          </a:p>
        </p:txBody>
      </p:sp>
    </p:spTree>
    <p:extLst>
      <p:ext uri="{BB962C8B-B14F-4D97-AF65-F5344CB8AC3E}">
        <p14:creationId xmlns:p14="http://schemas.microsoft.com/office/powerpoint/2010/main" val="38344990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50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avio / pylvä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325370"/>
            <a:ext cx="8416786" cy="1260000"/>
          </a:xfrm>
        </p:spPr>
        <p:txBody>
          <a:bodyPr>
            <a:normAutofit/>
          </a:bodyPr>
          <a:lstStyle>
            <a:lvl1pPr algn="l"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 hasCustomPrompt="1"/>
          </p:nvPr>
        </p:nvSpPr>
        <p:spPr>
          <a:xfrm>
            <a:off x="363607" y="1616904"/>
            <a:ext cx="8416786" cy="43524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fi-FI" dirty="0" smtClean="0"/>
              <a:t>&lt;Lisää kaavio napsauttamalla&gt;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340600" y="6290091"/>
            <a:ext cx="948433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fi-FI" smtClean="0"/>
              <a:t>20.12.2013</a:t>
            </a:r>
            <a:endParaRPr lang="fi-FI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9247118" y="-1"/>
            <a:ext cx="1869615" cy="1800000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Muotoile kaavioiden luvut siten, että ne ovat kauttaaltaan kokonaislukuja tai yhdellä desimaalilla.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Kaavion oikeassa laidassa on oltava pystyviiva, kuten tässä mallissa.</a:t>
            </a:r>
          </a:p>
        </p:txBody>
      </p:sp>
    </p:spTree>
    <p:extLst>
      <p:ext uri="{BB962C8B-B14F-4D97-AF65-F5344CB8AC3E}">
        <p14:creationId xmlns:p14="http://schemas.microsoft.com/office/powerpoint/2010/main" val="37227160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50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avio / vii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325370"/>
            <a:ext cx="8416786" cy="1260000"/>
          </a:xfrm>
        </p:spPr>
        <p:txBody>
          <a:bodyPr>
            <a:normAutofit/>
          </a:bodyPr>
          <a:lstStyle>
            <a:lvl1pPr algn="l"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 hasCustomPrompt="1"/>
          </p:nvPr>
        </p:nvSpPr>
        <p:spPr>
          <a:xfrm>
            <a:off x="363607" y="1616904"/>
            <a:ext cx="8416786" cy="43524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r>
              <a:rPr lang="fi-FI" dirty="0" smtClean="0"/>
              <a:t>&lt;Lisää kaavio napsauttamalla&gt;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340600" y="6290091"/>
            <a:ext cx="948433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fi-FI" smtClean="0"/>
              <a:t>20.12.2013</a:t>
            </a:r>
            <a:endParaRPr lang="fi-FI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8908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508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a, avainsan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24" b="8440"/>
          <a:stretch/>
        </p:blipFill>
        <p:spPr>
          <a:xfrm>
            <a:off x="6374293" y="2855"/>
            <a:ext cx="2769707" cy="68511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5886" y="1828789"/>
            <a:ext cx="5087882" cy="3922651"/>
          </a:xfrm>
        </p:spPr>
        <p:txBody>
          <a:bodyPr anchor="t">
            <a:normAutofit/>
          </a:bodyPr>
          <a:lstStyle>
            <a:lvl1pPr algn="l">
              <a:lnSpc>
                <a:spcPts val="5800"/>
              </a:lnSpc>
              <a:defRPr sz="6100" b="1" cap="all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94" y="545825"/>
            <a:ext cx="936000" cy="683029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9247118" y="-1"/>
            <a:ext cx="1869615" cy="1126436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Tämä diatyyppi on tarkoitettu esityksen johtoajatusten esittämiseen.</a:t>
            </a:r>
          </a:p>
        </p:txBody>
      </p:sp>
    </p:spTree>
    <p:extLst>
      <p:ext uri="{BB962C8B-B14F-4D97-AF65-F5344CB8AC3E}">
        <p14:creationId xmlns:p14="http://schemas.microsoft.com/office/powerpoint/2010/main" val="1092064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ohdantosiv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68" y="2855"/>
            <a:ext cx="3517868" cy="68522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5886" y="2173341"/>
            <a:ext cx="5087882" cy="3922651"/>
          </a:xfrm>
        </p:spPr>
        <p:txBody>
          <a:bodyPr anchor="b">
            <a:normAutofit/>
          </a:bodyPr>
          <a:lstStyle>
            <a:lvl1pPr algn="l">
              <a:lnSpc>
                <a:spcPts val="5760"/>
              </a:lnSpc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94" y="545825"/>
            <a:ext cx="936000" cy="683029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9247118" y="-1"/>
            <a:ext cx="1869615" cy="2088000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Johdantosivua voit käyttää välilehtenä jakaaksesi esityksesi osiin.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Johdantosivuksi sopii myös suurikokoisella kuvalla varustettu diatyyppi, mutta älä yhdistä samaan esitykseen kahta erilaista johdantosivutyyppiä.</a:t>
            </a:r>
          </a:p>
        </p:txBody>
      </p:sp>
    </p:spTree>
    <p:extLst>
      <p:ext uri="{BB962C8B-B14F-4D97-AF65-F5344CB8AC3E}">
        <p14:creationId xmlns:p14="http://schemas.microsoft.com/office/powerpoint/2010/main" val="3171611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petusdia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8901" y="2006599"/>
            <a:ext cx="8486199" cy="880537"/>
          </a:xfrm>
        </p:spPr>
        <p:txBody>
          <a:bodyPr anchor="ctr">
            <a:normAutofit/>
          </a:bodyPr>
          <a:lstStyle>
            <a:lvl1pPr algn="ctr">
              <a:lnSpc>
                <a:spcPts val="5760"/>
              </a:lnSpc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 smtClean="0"/>
              <a:t>&lt;Lisää tekstiä&gt;</a:t>
            </a:r>
            <a:endParaRPr lang="fi-FI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9" y="3462133"/>
            <a:ext cx="9144000" cy="31463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0" y="400052"/>
            <a:ext cx="3499200" cy="779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9247118" y="-1"/>
            <a:ext cx="1869615" cy="1338471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Voit päättää esityksesi tähän lopetusdiaan, jossa on </a:t>
            </a:r>
            <a:r>
              <a:rPr kumimoji="0" lang="fi-FI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RT:n</a:t>
            </a: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 tuttu </a:t>
            </a:r>
            <a:r>
              <a:rPr kumimoji="0" lang="fi-FI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slogan</a:t>
            </a: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 ja graafisista elementeistä koostuva kaupunkisiluetti.</a:t>
            </a:r>
          </a:p>
        </p:txBody>
      </p:sp>
    </p:spTree>
    <p:extLst>
      <p:ext uri="{BB962C8B-B14F-4D97-AF65-F5344CB8AC3E}">
        <p14:creationId xmlns:p14="http://schemas.microsoft.com/office/powerpoint/2010/main" val="1308329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0" orient="horz" pos="1661" userDrawn="1">
          <p15:clr>
            <a:srgbClr val="FBAE40"/>
          </p15:clr>
        </p15:guide>
        <p15:guide id="1" pos="288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9845" y="1688550"/>
            <a:ext cx="8165743" cy="880537"/>
          </a:xfrm>
        </p:spPr>
        <p:txBody>
          <a:bodyPr anchor="ctr">
            <a:normAutofit/>
          </a:bodyPr>
          <a:lstStyle>
            <a:lvl1pPr algn="l">
              <a:lnSpc>
                <a:spcPts val="5760"/>
              </a:lnSpc>
              <a:defRPr sz="3600" b="1" cap="none" baseline="0">
                <a:solidFill>
                  <a:schemeClr val="bg1"/>
                </a:solidFill>
              </a:defRPr>
            </a:lvl1pPr>
          </a:lstStyle>
          <a:p>
            <a:r>
              <a:rPr lang="fi-FI" noProof="0" dirty="0" smtClean="0"/>
              <a:t>&lt;Lisätietoja&gt;</a:t>
            </a:r>
            <a:endParaRPr lang="fi-FI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69" y="3462133"/>
            <a:ext cx="9144000" cy="31463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0" y="400052"/>
            <a:ext cx="3499200" cy="779743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69867" y="2598187"/>
            <a:ext cx="8166297" cy="91440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400" b="1" cap="none" baseline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lang="en-US" smtClean="0">
                <a:solidFill>
                  <a:schemeClr val="tx2"/>
                </a:solidFill>
              </a:defRPr>
            </a:lvl2pPr>
            <a:lvl3pPr>
              <a:defRPr lang="en-US" smtClean="0">
                <a:solidFill>
                  <a:schemeClr val="tx2"/>
                </a:solidFill>
              </a:defRPr>
            </a:lvl3pPr>
            <a:lvl4pPr>
              <a:defRPr lang="en-US" smtClean="0">
                <a:solidFill>
                  <a:schemeClr val="tx2"/>
                </a:solidFill>
              </a:defRPr>
            </a:lvl4pPr>
            <a:lvl5pPr marL="1371600" indent="0">
              <a:buNone/>
              <a:defRPr lang="fi-FI">
                <a:solidFill>
                  <a:schemeClr val="tx2"/>
                </a:solidFill>
              </a:defRPr>
            </a:lvl5pPr>
          </a:lstStyle>
          <a:p>
            <a:pPr lvl="0">
              <a:lnSpc>
                <a:spcPts val="5760"/>
              </a:lnSpc>
              <a:spcBef>
                <a:spcPct val="0"/>
              </a:spcBef>
            </a:pPr>
            <a:r>
              <a:rPr lang="fi-FI" noProof="0" dirty="0" smtClean="0"/>
              <a:t>&lt;Yhteystiedot&gt;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9247118" y="-1"/>
            <a:ext cx="1869615" cy="1152000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  <a:endParaRPr kumimoji="0" lang="fi-FI" sz="1000" b="0" i="0" u="none" strike="noStrike" kern="1200" cap="none" spc="0" normalizeH="0" baseline="0" noProof="0" dirty="0" smtClean="0">
              <a:ln>
                <a:noFill/>
              </a:ln>
              <a:solidFill>
                <a:srgbClr val="626971"/>
              </a:solidFill>
              <a:effectLst/>
              <a:uLnTx/>
              <a:uFillTx/>
              <a:latin typeface="Helvetica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Halutessasi sisällyttää esitykseen omat yhteystietosi, käytä tätä lopetusdiaa.</a:t>
            </a:r>
          </a:p>
        </p:txBody>
      </p:sp>
    </p:spTree>
    <p:extLst>
      <p:ext uri="{BB962C8B-B14F-4D97-AF65-F5344CB8AC3E}">
        <p14:creationId xmlns:p14="http://schemas.microsoft.com/office/powerpoint/2010/main" val="371066840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1661">
          <p15:clr>
            <a:srgbClr val="FBAE40"/>
          </p15:clr>
        </p15:guide>
        <p15:guide id="2" pos="4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dia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559300" y="0"/>
            <a:ext cx="4584700" cy="6858000"/>
          </a:xfrm>
        </p:spPr>
        <p:txBody>
          <a:bodyPr>
            <a:normAutofit/>
          </a:bodyPr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fi-FI" dirty="0" smtClean="0"/>
              <a:t>&lt;Lisää kuva </a:t>
            </a:r>
            <a:r>
              <a:rPr lang="fi-FI" dirty="0" err="1" smtClean="0"/>
              <a:t>napsautamalla</a:t>
            </a:r>
            <a:r>
              <a:rPr lang="fi-FI" dirty="0" smtClean="0"/>
              <a:t>&gt;</a:t>
            </a:r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5886" y="3101002"/>
            <a:ext cx="4022863" cy="1657210"/>
          </a:xfrm>
        </p:spPr>
        <p:txBody>
          <a:bodyPr anchor="b">
            <a:normAutofit/>
          </a:bodyPr>
          <a:lstStyle>
            <a:lvl1pPr algn="l">
              <a:lnSpc>
                <a:spcPts val="576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886" y="5393629"/>
            <a:ext cx="3694043" cy="1325218"/>
          </a:xfrm>
        </p:spPr>
        <p:txBody>
          <a:bodyPr>
            <a:normAutofit/>
          </a:bodyPr>
          <a:lstStyle>
            <a:lvl1pPr marL="0" indent="0" algn="l">
              <a:lnSpc>
                <a:spcPts val="1680"/>
              </a:lnSpc>
              <a:spcBef>
                <a:spcPts val="400"/>
              </a:spcBef>
              <a:buNone/>
              <a:defRPr sz="14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noProof="0" dirty="0" smtClean="0"/>
              <a:t>&lt;Lisää esittäjän ja tilaisuuden tiedot&gt;</a:t>
            </a:r>
            <a:endParaRPr lang="fi-FI" noProof="0" dirty="0"/>
          </a:p>
        </p:txBody>
      </p:sp>
      <p:sp>
        <p:nvSpPr>
          <p:cNvPr id="8" name="Rectangle 8"/>
          <p:cNvSpPr/>
          <p:nvPr userDrawn="1"/>
        </p:nvSpPr>
        <p:spPr>
          <a:xfrm>
            <a:off x="9247118" y="-2"/>
            <a:ext cx="1869615" cy="3060000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Jos haluat vaihtaa aloitussivulle kuvan, käytä tätä pohjaa.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Napsauta hiiren oikealla painikkeella dian oikeassa laidassa sijaitsevaa kuvaa ja valitse ”Muuta kuva”.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Voit hakea mieleisesi kuvan P:lle tallennettavasta valikoimasta valmiiksi käsiteltyjä kuvia.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Etusivun kuvakokonaisuus muodostuu aina kolmesta suunnikkaasta, älä käytä tässä muunlaisia kuvia.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0" y="426549"/>
            <a:ext cx="3499200" cy="76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333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dia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14"/>
          <a:stretch/>
        </p:blipFill>
        <p:spPr>
          <a:xfrm>
            <a:off x="5409371" y="2855"/>
            <a:ext cx="3734630" cy="68522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5885" y="3101002"/>
            <a:ext cx="5281819" cy="1657210"/>
          </a:xfrm>
        </p:spPr>
        <p:txBody>
          <a:bodyPr anchor="b">
            <a:normAutofit/>
          </a:bodyPr>
          <a:lstStyle>
            <a:lvl1pPr algn="l">
              <a:lnSpc>
                <a:spcPts val="576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886" y="5393629"/>
            <a:ext cx="3694043" cy="1325218"/>
          </a:xfrm>
        </p:spPr>
        <p:txBody>
          <a:bodyPr>
            <a:normAutofit/>
          </a:bodyPr>
          <a:lstStyle>
            <a:lvl1pPr marL="0" indent="0" algn="l">
              <a:lnSpc>
                <a:spcPts val="1680"/>
              </a:lnSpc>
              <a:spcBef>
                <a:spcPts val="400"/>
              </a:spcBef>
              <a:buNone/>
              <a:defRPr sz="14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noProof="0" dirty="0" smtClean="0"/>
              <a:t>&lt;Lisää esittäjän ja tilaisuuden tiedot&gt;</a:t>
            </a:r>
            <a:endParaRPr lang="fi-FI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0" y="408168"/>
            <a:ext cx="3499200" cy="76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35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325370"/>
            <a:ext cx="7668000" cy="1260000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73" r="24951"/>
          <a:stretch/>
        </p:blipFill>
        <p:spPr>
          <a:xfrm>
            <a:off x="8193025" y="0"/>
            <a:ext cx="950976" cy="5680708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3607" y="1600341"/>
            <a:ext cx="7668000" cy="4351338"/>
          </a:xfrm>
        </p:spPr>
        <p:txBody>
          <a:bodyPr/>
          <a:lstStyle>
            <a:lvl1pPr>
              <a:lnSpc>
                <a:spcPct val="100000"/>
              </a:lnSpc>
              <a:defRPr sz="2400" baseline="0">
                <a:solidFill>
                  <a:schemeClr val="tx1"/>
                </a:solidFill>
              </a:defRPr>
            </a:lvl1pPr>
            <a:lvl2pPr marL="357188" indent="-171450">
              <a:lnSpc>
                <a:spcPct val="100000"/>
              </a:lnSpc>
              <a:buFont typeface="Calibri" panose="020F0502020204030204" pitchFamily="34" charset="0"/>
              <a:buChar char="‐"/>
              <a:defRPr sz="2200">
                <a:solidFill>
                  <a:schemeClr val="tx1"/>
                </a:solidFill>
              </a:defRPr>
            </a:lvl2pPr>
            <a:lvl3pPr marL="542925" indent="-171450">
              <a:lnSpc>
                <a:spcPct val="100000"/>
              </a:lnSpc>
              <a:buFont typeface="Calibri" panose="020F0502020204030204" pitchFamily="34" charset="0"/>
              <a:buChar char="‐"/>
              <a:defRPr sz="2000">
                <a:solidFill>
                  <a:schemeClr val="tx1"/>
                </a:solidFill>
              </a:defRPr>
            </a:lvl3pPr>
            <a:lvl4pPr marL="715963" indent="-171450">
              <a:lnSpc>
                <a:spcPct val="100000"/>
              </a:lnSpc>
              <a:buFont typeface="Calibri" panose="020F0502020204030204" pitchFamily="34" charset="0"/>
              <a:buChar char="‐"/>
              <a:defRPr sz="1800">
                <a:solidFill>
                  <a:schemeClr val="tx1"/>
                </a:solidFill>
              </a:defRPr>
            </a:lvl4pPr>
            <a:lvl5pPr marL="901700" indent="-171450">
              <a:lnSpc>
                <a:spcPct val="100000"/>
              </a:lnSpc>
              <a:buFont typeface="Calibri" panose="020F0502020204030204" pitchFamily="34" charset="0"/>
              <a:buChar char="‐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fi-FI" noProof="0" dirty="0" smtClean="0"/>
              <a:t>&lt;Lisää tekstiä&gt;</a:t>
            </a:r>
          </a:p>
          <a:p>
            <a:pPr lvl="1"/>
            <a:r>
              <a:rPr lang="fi-FI" noProof="0" dirty="0" smtClean="0"/>
              <a:t>Second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2"/>
            <a:r>
              <a:rPr lang="fi-FI" noProof="0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3"/>
            <a:r>
              <a:rPr lang="fi-FI" noProof="0" dirty="0" err="1" smtClean="0"/>
              <a:t>Fourth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4"/>
            <a:r>
              <a:rPr lang="fi-FI" noProof="0" dirty="0" err="1" smtClean="0"/>
              <a:t>Fifth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9247118" y="-1"/>
            <a:ext cx="1869615" cy="3856384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Tämä on perustekstidia, jota tulee käyttää aina kun mahdollista.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Myös </a:t>
            </a:r>
            <a:r>
              <a:rPr kumimoji="0" lang="fi-FI" sz="1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kaksipalstaiset</a:t>
            </a: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  tekstidiat ovat suositeltavia.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Näiden oikeassa laidassa olevat graafiset elementit tekevät esityksen ilmeestä tunnistettavan ja johdonmukaisen.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Muuta tarvittaessa alatunnisteen tietoihin organisaatiosi nimi valitsemalla valikosta Lisää &gt; Ylä- ja alatunniste. 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Käytä esityksissä sivunumeroita ja päivämäärää, jotka on valmiiksi asetettu alatunnisteen tietoihin.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0" u="none" strike="noStrike" kern="1200" cap="none" spc="0" normalizeH="0" baseline="0" noProof="0" dirty="0" smtClean="0">
              <a:ln>
                <a:noFill/>
              </a:ln>
              <a:solidFill>
                <a:srgbClr val="626971"/>
              </a:solidFill>
              <a:effectLst/>
              <a:uLnTx/>
              <a:uFillTx/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839897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0" orient="horz" pos="2160" userDrawn="1">
          <p15:clr>
            <a:srgbClr val="FBAE40"/>
          </p15:clr>
        </p15:guide>
        <p15:guide id="1" pos="50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325370"/>
            <a:ext cx="8416786" cy="1260000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3607" y="1600341"/>
            <a:ext cx="8416786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i-FI" sz="2400" baseline="0" noProof="0" dirty="0" smtClean="0">
                <a:solidFill>
                  <a:schemeClr val="tx1"/>
                </a:solidFill>
              </a:defRPr>
            </a:lvl1pPr>
            <a:lvl2pPr>
              <a:defRPr lang="fi-FI" sz="2200" noProof="0" dirty="0" smtClean="0">
                <a:solidFill>
                  <a:schemeClr val="tx1"/>
                </a:solidFill>
              </a:defRPr>
            </a:lvl2pPr>
            <a:lvl3pPr>
              <a:defRPr lang="fi-FI" sz="2000" noProof="0" dirty="0" smtClean="0">
                <a:solidFill>
                  <a:schemeClr val="tx1"/>
                </a:solidFill>
              </a:defRPr>
            </a:lvl3pPr>
            <a:lvl4pPr>
              <a:defRPr lang="fi-FI" sz="1800" noProof="0" dirty="0" smtClean="0">
                <a:solidFill>
                  <a:schemeClr val="tx1"/>
                </a:solidFill>
              </a:defRPr>
            </a:lvl4pPr>
            <a:lvl5pPr>
              <a:defRPr lang="fi-FI" sz="1800" noProof="0" dirty="0">
                <a:solidFill>
                  <a:schemeClr val="tx1"/>
                </a:solidFill>
              </a:defRPr>
            </a:lvl5pPr>
          </a:lstStyle>
          <a:p>
            <a:pPr lvl="0">
              <a:lnSpc>
                <a:spcPct val="100000"/>
              </a:lnSpc>
            </a:pPr>
            <a:r>
              <a:rPr lang="fi-FI" noProof="0" dirty="0" smtClean="0"/>
              <a:t>&lt;Lisää tekstiä&gt;</a:t>
            </a:r>
          </a:p>
          <a:p>
            <a:pPr marL="357188" lvl="1">
              <a:lnSpc>
                <a:spcPct val="100000"/>
              </a:lnSpc>
              <a:buFont typeface="Calibri" panose="020F0502020204030204" pitchFamily="34" charset="0"/>
              <a:buChar char="‐"/>
            </a:pPr>
            <a:r>
              <a:rPr lang="fi-FI" noProof="0" dirty="0" smtClean="0"/>
              <a:t>Second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542925" lvl="2">
              <a:lnSpc>
                <a:spcPct val="100000"/>
              </a:lnSpc>
              <a:buFont typeface="Calibri" panose="020F0502020204030204" pitchFamily="34" charset="0"/>
              <a:buChar char="‐"/>
            </a:pPr>
            <a:r>
              <a:rPr lang="fi-FI" noProof="0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715963" lvl="3">
              <a:lnSpc>
                <a:spcPct val="100000"/>
              </a:lnSpc>
              <a:buFont typeface="Calibri" panose="020F0502020204030204" pitchFamily="34" charset="0"/>
              <a:buChar char="‐"/>
            </a:pPr>
            <a:r>
              <a:rPr lang="fi-FI" noProof="0" dirty="0" err="1" smtClean="0"/>
              <a:t>Fourth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901700" lvl="4">
              <a:lnSpc>
                <a:spcPct val="100000"/>
              </a:lnSpc>
              <a:buFont typeface="Calibri" panose="020F0502020204030204" pitchFamily="34" charset="0"/>
              <a:buChar char="‐"/>
            </a:pPr>
            <a:r>
              <a:rPr lang="fi-FI" noProof="0" dirty="0" err="1" smtClean="0"/>
              <a:t>Fifth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0600" y="6290091"/>
            <a:ext cx="948433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fi-FI" smtClean="0"/>
              <a:t>20.12.2013</a:t>
            </a:r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Rectangle 6"/>
          <p:cNvSpPr/>
          <p:nvPr userDrawn="1"/>
        </p:nvSpPr>
        <p:spPr>
          <a:xfrm>
            <a:off x="9247118" y="-2"/>
            <a:ext cx="1869615" cy="1585371"/>
          </a:xfrm>
          <a:prstGeom prst="rect">
            <a:avLst/>
          </a:prstGeom>
          <a:noFill/>
          <a:ln w="9525" cap="flat" cmpd="sng" algn="ctr">
            <a:solidFill>
              <a:srgbClr val="626971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t"/>
          <a:lstStyle>
            <a:defPPr>
              <a:defRPr lang="fi-FI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Ohje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26971"/>
                </a:solidFill>
                <a:effectLst/>
                <a:uLnTx/>
                <a:uFillTx/>
                <a:latin typeface="Helvetica"/>
              </a:rPr>
              <a:t>Tätä pelkistettyä diatyyppiä voit käyttää silloin, kun lisäät sivulle esimerkiksi taulukon tai muun elementin, joka ei sovi yhteen graafisten kuvioiden kanssa. </a:t>
            </a:r>
          </a:p>
        </p:txBody>
      </p:sp>
    </p:spTree>
    <p:extLst>
      <p:ext uri="{BB962C8B-B14F-4D97-AF65-F5344CB8AC3E}">
        <p14:creationId xmlns:p14="http://schemas.microsoft.com/office/powerpoint/2010/main" val="18981594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50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2 sisältö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325370"/>
            <a:ext cx="7668000" cy="1260000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3607" y="1600341"/>
            <a:ext cx="3816000" cy="4351338"/>
          </a:xfrm>
        </p:spPr>
        <p:txBody>
          <a:bodyPr/>
          <a:lstStyle>
            <a:lvl1pPr>
              <a:defRPr sz="2400" baseline="0">
                <a:solidFill>
                  <a:schemeClr val="tx1"/>
                </a:solidFill>
              </a:defRPr>
            </a:lvl1pPr>
            <a:lvl2pPr marL="357188" indent="-171450">
              <a:buFont typeface="Calibri" panose="020F0502020204030204" pitchFamily="34" charset="0"/>
              <a:buChar char="‐"/>
              <a:defRPr sz="2200">
                <a:solidFill>
                  <a:schemeClr val="tx1"/>
                </a:solidFill>
              </a:defRPr>
            </a:lvl2pPr>
            <a:lvl3pPr marL="542925" indent="-171450">
              <a:buFont typeface="Calibri" panose="020F0502020204030204" pitchFamily="34" charset="0"/>
              <a:buChar char="‐"/>
              <a:defRPr sz="2000">
                <a:solidFill>
                  <a:schemeClr val="tx1"/>
                </a:solidFill>
              </a:defRPr>
            </a:lvl3pPr>
            <a:lvl4pPr marL="715963" indent="-171450">
              <a:buFont typeface="Calibri" panose="020F0502020204030204" pitchFamily="34" charset="0"/>
              <a:buChar char="‐"/>
              <a:defRPr sz="1800">
                <a:solidFill>
                  <a:schemeClr val="tx1"/>
                </a:solidFill>
              </a:defRPr>
            </a:lvl4pPr>
            <a:lvl5pPr marL="901700" indent="-171450">
              <a:buFont typeface="Calibri" panose="020F0502020204030204" pitchFamily="34" charset="0"/>
              <a:buChar char="‐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fi-FI" noProof="0" dirty="0" smtClean="0"/>
              <a:t>&lt;Lisää tekstiä&gt;</a:t>
            </a:r>
          </a:p>
          <a:p>
            <a:pPr lvl="1"/>
            <a:r>
              <a:rPr lang="fi-FI" noProof="0" dirty="0" smtClean="0"/>
              <a:t>Second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2"/>
            <a:r>
              <a:rPr lang="fi-FI" noProof="0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3"/>
            <a:r>
              <a:rPr lang="fi-FI" noProof="0" dirty="0" err="1" smtClean="0"/>
              <a:t>Fourth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4"/>
            <a:r>
              <a:rPr lang="fi-FI" noProof="0" dirty="0" err="1" smtClean="0"/>
              <a:t>Fifth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225308" y="1600341"/>
            <a:ext cx="3816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i-FI" sz="2400" baseline="0" noProof="0" dirty="0" smtClean="0">
                <a:solidFill>
                  <a:schemeClr val="tx1"/>
                </a:solidFill>
              </a:defRPr>
            </a:lvl1pPr>
            <a:lvl2pPr>
              <a:defRPr lang="fi-FI" sz="2200" noProof="0" dirty="0" smtClean="0">
                <a:solidFill>
                  <a:schemeClr val="tx1"/>
                </a:solidFill>
              </a:defRPr>
            </a:lvl2pPr>
            <a:lvl3pPr>
              <a:defRPr lang="fi-FI" sz="2000" noProof="0" dirty="0" smtClean="0">
                <a:solidFill>
                  <a:schemeClr val="tx1"/>
                </a:solidFill>
              </a:defRPr>
            </a:lvl3pPr>
            <a:lvl4pPr>
              <a:defRPr lang="fi-FI" sz="1800" noProof="0" dirty="0" smtClean="0">
                <a:solidFill>
                  <a:schemeClr val="tx1"/>
                </a:solidFill>
              </a:defRPr>
            </a:lvl4pPr>
            <a:lvl5pPr>
              <a:defRPr lang="fi-FI" sz="1800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fi-FI" noProof="0" dirty="0" smtClean="0"/>
              <a:t>&lt;Lisää tekstiä&gt;</a:t>
            </a:r>
          </a:p>
          <a:p>
            <a:pPr marL="357188" lvl="1">
              <a:buFont typeface="Calibri" panose="020F0502020204030204" pitchFamily="34" charset="0"/>
              <a:buChar char="‐"/>
            </a:pPr>
            <a:r>
              <a:rPr lang="fi-FI" noProof="0" dirty="0" smtClean="0"/>
              <a:t>Second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542925" lvl="2">
              <a:buFont typeface="Calibri" panose="020F0502020204030204" pitchFamily="34" charset="0"/>
              <a:buChar char="‐"/>
            </a:pPr>
            <a:r>
              <a:rPr lang="fi-FI" noProof="0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715963" lvl="3">
              <a:buFont typeface="Calibri" panose="020F0502020204030204" pitchFamily="34" charset="0"/>
              <a:buChar char="‐"/>
            </a:pPr>
            <a:r>
              <a:rPr lang="fi-FI" noProof="0" dirty="0" err="1" smtClean="0"/>
              <a:t>Fourth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901700" lvl="4">
              <a:buFont typeface="Calibri" panose="020F0502020204030204" pitchFamily="34" charset="0"/>
              <a:buChar char="‐"/>
            </a:pPr>
            <a:r>
              <a:rPr lang="fi-FI" noProof="0" dirty="0" err="1" smtClean="0"/>
              <a:t>Fifth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73" r="24951"/>
          <a:stretch/>
        </p:blipFill>
        <p:spPr>
          <a:xfrm>
            <a:off x="8193025" y="0"/>
            <a:ext cx="950976" cy="5680708"/>
          </a:xfrm>
          <a:prstGeom prst="rect">
            <a:avLst/>
          </a:prstGeom>
        </p:spPr>
      </p:pic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7340600" y="6290091"/>
            <a:ext cx="948433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fi-FI" smtClean="0"/>
              <a:t>20.12.2013</a:t>
            </a:r>
            <a:endParaRPr lang="fi-FI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9357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325370"/>
            <a:ext cx="7668000" cy="1260000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225308" y="1520829"/>
            <a:ext cx="3816000" cy="45435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i-FI" sz="2400" baseline="0" noProof="0" dirty="0" smtClean="0">
                <a:solidFill>
                  <a:schemeClr val="tx1"/>
                </a:solidFill>
              </a:defRPr>
            </a:lvl1pPr>
            <a:lvl2pPr>
              <a:defRPr lang="fi-FI" sz="2200" noProof="0" dirty="0" smtClean="0">
                <a:solidFill>
                  <a:schemeClr val="tx1"/>
                </a:solidFill>
              </a:defRPr>
            </a:lvl2pPr>
            <a:lvl3pPr>
              <a:defRPr lang="fi-FI" sz="2000" noProof="0" dirty="0" smtClean="0">
                <a:solidFill>
                  <a:schemeClr val="tx1"/>
                </a:solidFill>
              </a:defRPr>
            </a:lvl3pPr>
            <a:lvl4pPr>
              <a:defRPr lang="fi-FI" sz="1800" noProof="0" dirty="0" smtClean="0">
                <a:solidFill>
                  <a:schemeClr val="tx1"/>
                </a:solidFill>
              </a:defRPr>
            </a:lvl4pPr>
            <a:lvl5pPr>
              <a:defRPr lang="fi-FI" sz="1800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fi-FI" noProof="0" dirty="0" smtClean="0"/>
              <a:t>&lt;Lisää tekstiä&gt;</a:t>
            </a:r>
          </a:p>
          <a:p>
            <a:pPr marL="357188" lvl="1">
              <a:buFont typeface="Calibri" panose="020F0502020204030204" pitchFamily="34" charset="0"/>
              <a:buChar char="‐"/>
            </a:pPr>
            <a:r>
              <a:rPr lang="fi-FI" noProof="0" dirty="0" smtClean="0"/>
              <a:t>Second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542925" lvl="2">
              <a:buFont typeface="Calibri" panose="020F0502020204030204" pitchFamily="34" charset="0"/>
              <a:buChar char="‐"/>
            </a:pPr>
            <a:r>
              <a:rPr lang="fi-FI" noProof="0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715963" lvl="3">
              <a:buFont typeface="Calibri" panose="020F0502020204030204" pitchFamily="34" charset="0"/>
              <a:buChar char="‐"/>
            </a:pPr>
            <a:r>
              <a:rPr lang="fi-FI" noProof="0" dirty="0" err="1" smtClean="0"/>
              <a:t>Fourth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901700" lvl="4">
              <a:buFont typeface="Calibri" panose="020F0502020204030204" pitchFamily="34" charset="0"/>
              <a:buChar char="‐"/>
            </a:pPr>
            <a:r>
              <a:rPr lang="fi-FI" noProof="0" dirty="0" err="1" smtClean="0"/>
              <a:t>Fifth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456371" y="1600341"/>
            <a:ext cx="3600000" cy="450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fi-FI" dirty="0" smtClean="0"/>
              <a:t>&lt;Lisää kuva napsauttamalla&gt;</a:t>
            </a:r>
            <a:endParaRPr lang="fi-FI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73" r="24951"/>
          <a:stretch/>
        </p:blipFill>
        <p:spPr>
          <a:xfrm>
            <a:off x="8193025" y="0"/>
            <a:ext cx="950976" cy="5680708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340600" y="6290091"/>
            <a:ext cx="948433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fi-FI" smtClean="0"/>
              <a:t>20.12.2013</a:t>
            </a:r>
            <a:endParaRPr lang="fi-FI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8354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3607" y="325370"/>
            <a:ext cx="7668000" cy="1260000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10" name="Content Placeholder 2"/>
          <p:cNvSpPr>
            <a:spLocks noGrp="1"/>
          </p:cNvSpPr>
          <p:nvPr>
            <p:ph idx="13" hasCustomPrompt="1"/>
          </p:nvPr>
        </p:nvSpPr>
        <p:spPr>
          <a:xfrm>
            <a:off x="363607" y="1520829"/>
            <a:ext cx="3816000" cy="45435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fi-FI" sz="2400" baseline="0" noProof="0" dirty="0" smtClean="0">
                <a:solidFill>
                  <a:schemeClr val="tx1"/>
                </a:solidFill>
              </a:defRPr>
            </a:lvl1pPr>
            <a:lvl2pPr>
              <a:defRPr lang="fi-FI" sz="2200" noProof="0" dirty="0" smtClean="0">
                <a:solidFill>
                  <a:schemeClr val="tx1"/>
                </a:solidFill>
              </a:defRPr>
            </a:lvl2pPr>
            <a:lvl3pPr>
              <a:defRPr lang="fi-FI" sz="2000" noProof="0" dirty="0" smtClean="0">
                <a:solidFill>
                  <a:schemeClr val="tx1"/>
                </a:solidFill>
              </a:defRPr>
            </a:lvl3pPr>
            <a:lvl4pPr>
              <a:defRPr lang="fi-FI" sz="1800" noProof="0" dirty="0" smtClean="0">
                <a:solidFill>
                  <a:schemeClr val="tx1"/>
                </a:solidFill>
              </a:defRPr>
            </a:lvl4pPr>
            <a:lvl5pPr>
              <a:defRPr lang="fi-FI" sz="1800" noProof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fi-FI" noProof="0" dirty="0" smtClean="0"/>
              <a:t>&lt;Lisää tekstiä&gt;</a:t>
            </a:r>
          </a:p>
          <a:p>
            <a:pPr marL="357188" lvl="1">
              <a:buFont typeface="Calibri" panose="020F0502020204030204" pitchFamily="34" charset="0"/>
              <a:buChar char="‐"/>
            </a:pPr>
            <a:r>
              <a:rPr lang="fi-FI" noProof="0" dirty="0" smtClean="0"/>
              <a:t>Second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542925" lvl="2">
              <a:buFont typeface="Calibri" panose="020F0502020204030204" pitchFamily="34" charset="0"/>
              <a:buChar char="‐"/>
            </a:pPr>
            <a:r>
              <a:rPr lang="fi-FI" noProof="0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715963" lvl="3">
              <a:buFont typeface="Calibri" panose="020F0502020204030204" pitchFamily="34" charset="0"/>
              <a:buChar char="‐"/>
            </a:pPr>
            <a:r>
              <a:rPr lang="fi-FI" noProof="0" dirty="0" err="1" smtClean="0"/>
              <a:t>Fourth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marL="901700" lvl="4">
              <a:buFont typeface="Calibri" panose="020F0502020204030204" pitchFamily="34" charset="0"/>
              <a:buChar char="‐"/>
            </a:pPr>
            <a:r>
              <a:rPr lang="fi-FI" noProof="0" dirty="0" err="1" smtClean="0"/>
              <a:t>Fifth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4359607" y="1600341"/>
            <a:ext cx="3672000" cy="450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fi-FI" dirty="0" smtClean="0"/>
              <a:t>&lt;Lisää kuva napsauttamalla&gt;</a:t>
            </a:r>
            <a:endParaRPr lang="fi-FI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73" r="24951"/>
          <a:stretch/>
        </p:blipFill>
        <p:spPr>
          <a:xfrm>
            <a:off x="8193025" y="0"/>
            <a:ext cx="950976" cy="5680708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7340600" y="6290091"/>
            <a:ext cx="948433" cy="365125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fi-FI" smtClean="0"/>
              <a:t>20.12.2013</a:t>
            </a:r>
            <a:endParaRPr lang="fi-FI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09244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so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477077" y="1616765"/>
            <a:ext cx="8219537" cy="4572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fi-FI" dirty="0" smtClean="0"/>
              <a:t>&lt;Lisää kuva napsauttamalla&gt;</a:t>
            </a:r>
            <a:endParaRPr lang="fi-FI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63606" y="325370"/>
            <a:ext cx="8333007" cy="1260000"/>
          </a:xfrm>
        </p:spPr>
        <p:txBody>
          <a:bodyPr>
            <a:normAutofit/>
          </a:bodyPr>
          <a:lstStyle>
            <a:lvl1pPr>
              <a:lnSpc>
                <a:spcPts val="3600"/>
              </a:lnSpc>
              <a:defRPr sz="3200" b="1" baseline="0"/>
            </a:lvl1pPr>
          </a:lstStyle>
          <a:p>
            <a:r>
              <a:rPr lang="fi-FI" noProof="0" dirty="0" smtClean="0"/>
              <a:t>&lt;Lisää otsikko&gt;</a:t>
            </a:r>
            <a:endParaRPr lang="fi-FI" noProof="0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6861" y="6290091"/>
            <a:ext cx="6660000" cy="365125"/>
          </a:xfrm>
        </p:spPr>
        <p:txBody>
          <a:bodyPr/>
          <a:lstStyle>
            <a:lvl1pPr algn="l">
              <a:defRPr sz="1200" b="1"/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878" y="6290091"/>
            <a:ext cx="378515" cy="365125"/>
          </a:xfrm>
        </p:spPr>
        <p:txBody>
          <a:bodyPr/>
          <a:lstStyle>
            <a:lvl1pPr>
              <a:defRPr sz="1200" b="1"/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5669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2"/>
                </a:solidFill>
              </a:defRPr>
            </a:lvl1pPr>
          </a:lstStyle>
          <a:p>
            <a:r>
              <a:rPr lang="fi-FI" smtClean="0"/>
              <a:t>20.12.2013</a:t>
            </a:r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2"/>
                </a:solidFill>
              </a:defRPr>
            </a:lvl1pPr>
          </a:lstStyle>
          <a:p>
            <a:r>
              <a:rPr lang="fi-FI" dirty="0" err="1" smtClean="0"/>
              <a:t>Finnish</a:t>
            </a:r>
            <a:r>
              <a:rPr lang="fi-FI" dirty="0" smtClean="0"/>
              <a:t> </a:t>
            </a:r>
            <a:r>
              <a:rPr lang="fi-FI" dirty="0" err="1" smtClean="0"/>
              <a:t>Confederation</a:t>
            </a:r>
            <a:r>
              <a:rPr lang="fi-FI" dirty="0" smtClean="0"/>
              <a:t> of Construction Product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F4D50CA-F9F4-4F82-9F28-967629681EF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126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14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6" r:id="rId9"/>
    <p:sldLayoutId id="2147483705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5886" y="3101002"/>
            <a:ext cx="4285496" cy="1657210"/>
          </a:xfrm>
        </p:spPr>
        <p:txBody>
          <a:bodyPr>
            <a:normAutofit fontScale="90000"/>
          </a:bodyPr>
          <a:lstStyle/>
          <a:p>
            <a:r>
              <a:rPr lang="en-US" i="1" dirty="0"/>
              <a:t>NEXT Timber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– </a:t>
            </a:r>
            <a:r>
              <a:rPr lang="en-US" i="1" dirty="0"/>
              <a:t>Novel Execution Tool for Timber structures</a:t>
            </a:r>
            <a:endParaRPr lang="fi-FI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Tomi Toratti</a:t>
            </a:r>
            <a:endParaRPr lang="fi-FI" dirty="0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100" y="1"/>
            <a:ext cx="4584095" cy="6857999"/>
          </a:xfrm>
        </p:spPr>
      </p:pic>
    </p:spTree>
    <p:extLst>
      <p:ext uri="{BB962C8B-B14F-4D97-AF65-F5344CB8AC3E}">
        <p14:creationId xmlns:p14="http://schemas.microsoft.com/office/powerpoint/2010/main" val="28726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63606" y="325369"/>
            <a:ext cx="8600780" cy="5430452"/>
          </a:xfrm>
        </p:spPr>
        <p:txBody>
          <a:bodyPr>
            <a:normAutofit/>
          </a:bodyPr>
          <a:lstStyle/>
          <a:p>
            <a:r>
              <a:rPr lang="fi-FI" sz="2200" i="1" dirty="0" err="1"/>
              <a:t>Nordic</a:t>
            </a:r>
            <a:r>
              <a:rPr lang="fi-FI" sz="2200" i="1" dirty="0"/>
              <a:t> </a:t>
            </a:r>
            <a:r>
              <a:rPr lang="fi-FI" sz="2200" i="1" dirty="0" err="1"/>
              <a:t>innovation</a:t>
            </a:r>
            <a:r>
              <a:rPr lang="fi-FI" sz="2200" i="1" dirty="0"/>
              <a:t> </a:t>
            </a:r>
            <a:r>
              <a:rPr lang="fi-FI" sz="2200" i="1" dirty="0" err="1" smtClean="0"/>
              <a:t>programme</a:t>
            </a:r>
            <a:r>
              <a:rPr lang="fi-FI" sz="2200" i="1" dirty="0" smtClean="0"/>
              <a:t> : </a:t>
            </a:r>
            <a:r>
              <a:rPr lang="en-US" sz="2200" i="1" dirty="0" smtClean="0"/>
              <a:t>Standards </a:t>
            </a:r>
            <a:r>
              <a:rPr lang="en-US" sz="2200" i="1" dirty="0"/>
              <a:t>as a tool for business </a:t>
            </a:r>
            <a:r>
              <a:rPr lang="en-US" sz="2200" i="1" dirty="0" smtClean="0"/>
              <a:t>success - </a:t>
            </a:r>
            <a:r>
              <a:rPr lang="en-US" sz="2200" i="1" dirty="0"/>
              <a:t>Developing the links between standards and innovation </a:t>
            </a:r>
            <a:r>
              <a:rPr lang="en-US" sz="2200" i="1" dirty="0" smtClean="0"/>
              <a:t/>
            </a:r>
            <a:br>
              <a:rPr lang="en-US" sz="2200" i="1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err="1" smtClean="0"/>
              <a:t>Development</a:t>
            </a:r>
            <a:r>
              <a:rPr lang="fi-FI" dirty="0" smtClean="0"/>
              <a:t> of </a:t>
            </a:r>
            <a:r>
              <a:rPr lang="fi-FI" dirty="0" err="1" smtClean="0"/>
              <a:t>Nordic</a:t>
            </a:r>
            <a:r>
              <a:rPr lang="fi-FI" dirty="0" smtClean="0"/>
              <a:t> </a:t>
            </a:r>
            <a:r>
              <a:rPr lang="fi-FI" dirty="0" err="1" smtClean="0"/>
              <a:t>building</a:t>
            </a:r>
            <a:r>
              <a:rPr lang="fi-FI" dirty="0" smtClean="0"/>
              <a:t> </a:t>
            </a:r>
            <a:r>
              <a:rPr lang="fi-FI" dirty="0" err="1" smtClean="0"/>
              <a:t>concepts</a:t>
            </a:r>
            <a:r>
              <a:rPr lang="fi-FI" dirty="0" smtClean="0"/>
              <a:t> </a:t>
            </a:r>
            <a:r>
              <a:rPr lang="fi-FI" dirty="0"/>
              <a:t>for </a:t>
            </a:r>
            <a:r>
              <a:rPr lang="fi-FI" dirty="0" err="1"/>
              <a:t>multi-storey</a:t>
            </a:r>
            <a:r>
              <a:rPr lang="fi-FI" dirty="0"/>
              <a:t> </a:t>
            </a:r>
            <a:r>
              <a:rPr lang="fi-FI" dirty="0" err="1"/>
              <a:t>building</a:t>
            </a:r>
            <a:r>
              <a:rPr lang="fi-FI" dirty="0"/>
              <a:t> with </a:t>
            </a:r>
            <a:r>
              <a:rPr lang="fi-FI" dirty="0" err="1"/>
              <a:t>wood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 </a:t>
            </a:r>
            <a:br>
              <a:rPr lang="fi-FI" dirty="0" smtClean="0"/>
            </a:br>
            <a:r>
              <a:rPr lang="fi-FI" dirty="0" smtClean="0"/>
              <a:t>- </a:t>
            </a:r>
            <a:r>
              <a:rPr lang="fi-FI" dirty="0" err="1" smtClean="0"/>
              <a:t>competitive</a:t>
            </a:r>
            <a:r>
              <a:rPr lang="fi-FI" dirty="0" smtClean="0"/>
              <a:t> </a:t>
            </a:r>
            <a:r>
              <a:rPr lang="fi-FI" dirty="0" err="1" smtClean="0"/>
              <a:t>performance</a:t>
            </a:r>
            <a:r>
              <a:rPr lang="fi-FI" dirty="0" smtClean="0"/>
              <a:t>,</a:t>
            </a:r>
            <a:br>
              <a:rPr lang="fi-FI" dirty="0" smtClean="0"/>
            </a:br>
            <a:r>
              <a:rPr lang="fi-FI" dirty="0" smtClean="0"/>
              <a:t>- </a:t>
            </a:r>
            <a:r>
              <a:rPr lang="fi-FI" dirty="0" err="1" smtClean="0"/>
              <a:t>execution</a:t>
            </a:r>
            <a:r>
              <a:rPr lang="fi-FI" dirty="0" smtClean="0"/>
              <a:t> </a:t>
            </a:r>
            <a:r>
              <a:rPr lang="fi-FI" dirty="0" err="1" smtClean="0"/>
              <a:t>methods</a:t>
            </a:r>
            <a:r>
              <a:rPr lang="fi-FI" dirty="0" smtClean="0"/>
              <a:t>,</a:t>
            </a:r>
            <a:br>
              <a:rPr lang="fi-FI" dirty="0" smtClean="0"/>
            </a:br>
            <a:r>
              <a:rPr lang="fi-FI" dirty="0" smtClean="0"/>
              <a:t>- </a:t>
            </a:r>
            <a:r>
              <a:rPr lang="fi-FI" dirty="0" err="1" smtClean="0"/>
              <a:t>standardisation</a:t>
            </a:r>
            <a:r>
              <a:rPr lang="fi-FI" dirty="0" smtClean="0"/>
              <a:t> (</a:t>
            </a:r>
            <a:r>
              <a:rPr lang="fi-FI" dirty="0" err="1" smtClean="0"/>
              <a:t>Nordic</a:t>
            </a:r>
            <a:r>
              <a:rPr lang="fi-FI" dirty="0" smtClean="0"/>
              <a:t> </a:t>
            </a:r>
            <a:r>
              <a:rPr lang="fi-FI" dirty="0" err="1" smtClean="0"/>
              <a:t>views</a:t>
            </a:r>
            <a:r>
              <a:rPr lang="fi-FI" dirty="0" smtClean="0"/>
              <a:t> for Eurocode and </a:t>
            </a:r>
            <a:r>
              <a:rPr lang="fi-FI" dirty="0" err="1" smtClean="0"/>
              <a:t>execution</a:t>
            </a:r>
            <a:r>
              <a:rPr lang="fi-FI" dirty="0" smtClean="0"/>
              <a:t>)</a:t>
            </a:r>
            <a:br>
              <a:rPr lang="fi-FI" dirty="0" smtClean="0"/>
            </a:br>
            <a:r>
              <a:rPr lang="fi-FI" dirty="0" smtClean="0"/>
              <a:t> </a:t>
            </a:r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b="0" dirty="0" err="1"/>
              <a:t>Finnish</a:t>
            </a:r>
            <a:r>
              <a:rPr lang="fi-FI" b="0" dirty="0"/>
              <a:t> </a:t>
            </a:r>
            <a:r>
              <a:rPr lang="fi-FI" b="0" dirty="0" err="1"/>
              <a:t>Confederation</a:t>
            </a:r>
            <a:r>
              <a:rPr lang="fi-FI" b="0" dirty="0"/>
              <a:t> of Construction Product </a:t>
            </a:r>
            <a:r>
              <a:rPr lang="fi-FI" b="0" dirty="0" err="1"/>
              <a:t>Industries</a:t>
            </a:r>
            <a:r>
              <a:rPr lang="fi-FI" b="0" dirty="0"/>
              <a:t> RTT</a:t>
            </a:r>
            <a:endParaRPr lang="fi-FI" b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D50CA-F9F4-4F82-9F28-967629681EF9}" type="slidenum">
              <a:rPr lang="fi-FI" smtClean="0"/>
              <a:pPr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714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Project </a:t>
            </a:r>
            <a:r>
              <a:rPr lang="fi-FI" dirty="0" err="1" smtClean="0"/>
              <a:t>aim</a:t>
            </a:r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76861" y="6290091"/>
            <a:ext cx="6660000" cy="365125"/>
          </a:xfrm>
        </p:spPr>
        <p:txBody>
          <a:bodyPr/>
          <a:lstStyle/>
          <a:p>
            <a:pPr algn="l"/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Confederation</a:t>
            </a:r>
            <a:r>
              <a:rPr lang="fi-FI" dirty="0"/>
              <a:t> of Construction Product </a:t>
            </a:r>
            <a:r>
              <a:rPr lang="fi-FI" dirty="0" err="1"/>
              <a:t>Industries</a:t>
            </a:r>
            <a:r>
              <a:rPr lang="fi-FI" dirty="0"/>
              <a:t> RTT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D50CA-F9F4-4F82-9F28-967629681EF9}" type="slidenum">
              <a:rPr lang="fi-FI" smtClean="0"/>
              <a:pPr/>
              <a:t>3</a:t>
            </a:fld>
            <a:endParaRPr lang="fi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3607" y="1496291"/>
            <a:ext cx="7668000" cy="44553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The overall aim is to develop an open standard tool for planning and execution of timber buildings on an international context as follows:</a:t>
            </a:r>
            <a:endParaRPr lang="fi-FI" dirty="0"/>
          </a:p>
          <a:p>
            <a:r>
              <a:rPr lang="en-US" dirty="0"/>
              <a:t>Develop a base document for an </a:t>
            </a:r>
            <a:r>
              <a:rPr lang="en-US" u="sng" dirty="0"/>
              <a:t>execution standard </a:t>
            </a:r>
            <a:r>
              <a:rPr lang="en-US" dirty="0"/>
              <a:t>of timber structures in terms of Eurocode 5.</a:t>
            </a:r>
            <a:endParaRPr lang="fi-FI" dirty="0"/>
          </a:p>
          <a:p>
            <a:r>
              <a:rPr lang="en-US" dirty="0" smtClean="0"/>
              <a:t>Provide </a:t>
            </a:r>
            <a:r>
              <a:rPr lang="en-US" dirty="0"/>
              <a:t>interface principles which facilitate the use of new developments with respects to </a:t>
            </a:r>
            <a:r>
              <a:rPr lang="en-US" u="sng" dirty="0"/>
              <a:t>vibrations, acoustics and fire</a:t>
            </a:r>
            <a:r>
              <a:rPr lang="en-US" dirty="0"/>
              <a:t>. This will be used as a platform for future developments.</a:t>
            </a:r>
            <a:endParaRPr lang="fi-FI" dirty="0"/>
          </a:p>
          <a:p>
            <a:r>
              <a:rPr lang="en-US" dirty="0"/>
              <a:t>Ensure the use of the same </a:t>
            </a:r>
            <a:r>
              <a:rPr lang="en-US" u="sng" dirty="0"/>
              <a:t>terminology and concepts </a:t>
            </a:r>
            <a:r>
              <a:rPr lang="en-US" dirty="0"/>
              <a:t>by all stake holders with focus on the description on element joints to enable the use of elements from different sources and materials. </a:t>
            </a:r>
            <a:endParaRPr lang="en-US" dirty="0" smtClean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629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results of the project will be:</a:t>
            </a:r>
            <a:r>
              <a:rPr lang="fi-FI" dirty="0"/>
              <a:t/>
            </a:r>
            <a:br>
              <a:rPr lang="fi-FI" dirty="0"/>
            </a:br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76861" y="6290091"/>
            <a:ext cx="6660000" cy="365125"/>
          </a:xfrm>
        </p:spPr>
        <p:txBody>
          <a:bodyPr/>
          <a:lstStyle/>
          <a:p>
            <a:pPr algn="l"/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Confederation</a:t>
            </a:r>
            <a:r>
              <a:rPr lang="fi-FI" dirty="0"/>
              <a:t> of Construction Product </a:t>
            </a:r>
            <a:r>
              <a:rPr lang="fi-FI" dirty="0" err="1"/>
              <a:t>Industries</a:t>
            </a:r>
            <a:r>
              <a:rPr lang="fi-FI" dirty="0"/>
              <a:t> RTT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D50CA-F9F4-4F82-9F28-967629681EF9}" type="slidenum">
              <a:rPr lang="fi-FI" smtClean="0"/>
              <a:pPr/>
              <a:t>4</a:t>
            </a:fld>
            <a:endParaRPr lang="fi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 </a:t>
            </a:r>
            <a:r>
              <a:rPr lang="en-US" dirty="0"/>
              <a:t>Nordic draft for a standard on the execution of timber buildings (for CEN TC250/SC5)</a:t>
            </a:r>
            <a:endParaRPr lang="fi-FI" dirty="0"/>
          </a:p>
          <a:p>
            <a:pPr lvl="0"/>
            <a:r>
              <a:rPr lang="en-US" dirty="0"/>
              <a:t>Solution principles for the design for performance on selected critical characteristics (vibration, acoustics and fire) </a:t>
            </a:r>
            <a:endParaRPr lang="fi-FI" dirty="0"/>
          </a:p>
          <a:p>
            <a:pPr lvl="0"/>
            <a:r>
              <a:rPr lang="en-US" dirty="0"/>
              <a:t>Framework for element technology connections and detailing for prefabrication.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0974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Partnership</a:t>
            </a:r>
            <a:endParaRPr lang="fi-F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76861" y="6290091"/>
            <a:ext cx="6660000" cy="365125"/>
          </a:xfrm>
        </p:spPr>
        <p:txBody>
          <a:bodyPr/>
          <a:lstStyle/>
          <a:p>
            <a:pPr algn="l"/>
            <a:r>
              <a:rPr lang="fi-FI" dirty="0" smtClean="0"/>
              <a:t>Tomi Toratti, </a:t>
            </a:r>
            <a:r>
              <a:rPr lang="fi-FI" dirty="0" err="1" smtClean="0"/>
              <a:t>Finnish</a:t>
            </a:r>
            <a:r>
              <a:rPr lang="fi-FI" dirty="0" smtClean="0"/>
              <a:t> association of Construction </a:t>
            </a:r>
            <a:r>
              <a:rPr lang="fi-FI" dirty="0" err="1" smtClean="0"/>
              <a:t>product</a:t>
            </a:r>
            <a:r>
              <a:rPr lang="fi-FI" dirty="0" smtClean="0"/>
              <a:t>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D50CA-F9F4-4F82-9F28-967629681EF9}" type="slidenum">
              <a:rPr lang="fi-FI" smtClean="0"/>
              <a:pPr/>
              <a:t>5</a:t>
            </a:fld>
            <a:endParaRPr lang="fi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3607" y="1321724"/>
            <a:ext cx="7668000" cy="4887883"/>
          </a:xfrm>
        </p:spPr>
        <p:txBody>
          <a:bodyPr>
            <a:normAutofit fontScale="62500" lnSpcReduction="20000"/>
          </a:bodyPr>
          <a:lstStyle/>
          <a:p>
            <a:r>
              <a:rPr lang="en-GB" b="1" dirty="0"/>
              <a:t>1 RTT</a:t>
            </a:r>
            <a:r>
              <a:rPr lang="en-GB" dirty="0"/>
              <a:t> is the </a:t>
            </a:r>
            <a:r>
              <a:rPr lang="en-GB" u="sng" dirty="0"/>
              <a:t>Confederation of Finnish construction product industries</a:t>
            </a:r>
            <a:r>
              <a:rPr lang="en-GB" dirty="0"/>
              <a:t>. Its role is to coordinate the project and to contribute to all WPs.</a:t>
            </a:r>
            <a:endParaRPr lang="fi-FI" dirty="0"/>
          </a:p>
          <a:p>
            <a:r>
              <a:rPr lang="en-GB" b="1" dirty="0"/>
              <a:t>2 SP </a:t>
            </a:r>
            <a:r>
              <a:rPr lang="en-GB" dirty="0"/>
              <a:t>is a </a:t>
            </a:r>
            <a:r>
              <a:rPr lang="en-GB" u="sng" dirty="0"/>
              <a:t>research institute in Sweden</a:t>
            </a:r>
            <a:r>
              <a:rPr lang="en-GB" dirty="0"/>
              <a:t>. SP Wood Technology will lead WP4 and contribute to all WPs.</a:t>
            </a:r>
            <a:endParaRPr lang="fi-FI" dirty="0"/>
          </a:p>
          <a:p>
            <a:r>
              <a:rPr lang="en-GB" b="1" dirty="0"/>
              <a:t>3 TMF</a:t>
            </a:r>
            <a:r>
              <a:rPr lang="en-GB" dirty="0"/>
              <a:t> is a </a:t>
            </a:r>
            <a:r>
              <a:rPr lang="en-GB" u="sng" dirty="0"/>
              <a:t>national trade and employers' association of the wood processing </a:t>
            </a:r>
            <a:r>
              <a:rPr lang="en-GB" dirty="0"/>
              <a:t>and furniture industry in Sweden, which will enforce the link from/to the project to Swedish national networks.</a:t>
            </a:r>
            <a:endParaRPr lang="fi-FI" dirty="0"/>
          </a:p>
          <a:p>
            <a:r>
              <a:rPr lang="en-GB" b="1" dirty="0"/>
              <a:t>4 Traeinfo</a:t>
            </a:r>
            <a:r>
              <a:rPr lang="en-GB" dirty="0"/>
              <a:t>, </a:t>
            </a:r>
            <a:r>
              <a:rPr lang="en-GB" u="sng" dirty="0"/>
              <a:t>Danish Timber Information </a:t>
            </a:r>
            <a:r>
              <a:rPr lang="en-GB" dirty="0"/>
              <a:t>is a member based organisation which collect, develops and disseminate knowledge about using timber in buildings. Traeinfo will lead WP2 on performance requirements and contribute to the other WPs.</a:t>
            </a:r>
            <a:endParaRPr lang="fi-FI" dirty="0"/>
          </a:p>
          <a:p>
            <a:r>
              <a:rPr lang="en-US" b="1" dirty="0"/>
              <a:t>5 Treteknisk</a:t>
            </a:r>
            <a:r>
              <a:rPr lang="en-US" dirty="0"/>
              <a:t>, </a:t>
            </a:r>
            <a:r>
              <a:rPr lang="en-US" u="sng" dirty="0"/>
              <a:t>Norwegian Institute of Wood Technology </a:t>
            </a:r>
            <a:r>
              <a:rPr lang="en-US" dirty="0"/>
              <a:t>is an independent research organization. The role is to lead WP3 and participate as the Norwegian research member.</a:t>
            </a:r>
            <a:endParaRPr lang="fi-FI" b="1" dirty="0"/>
          </a:p>
          <a:p>
            <a:r>
              <a:rPr lang="en-US" b="1" dirty="0"/>
              <a:t>6 NTF</a:t>
            </a:r>
            <a:r>
              <a:rPr lang="en-US" dirty="0"/>
              <a:t>, </a:t>
            </a:r>
            <a:r>
              <a:rPr lang="en-US" u="sng" dirty="0"/>
              <a:t>Association of Norwegian Roof Truss Producers </a:t>
            </a:r>
            <a:r>
              <a:rPr lang="en-US" dirty="0"/>
              <a:t>is a national trade association. NTF will be to provide producer competence and market knowledge.</a:t>
            </a:r>
            <a:endParaRPr lang="fi-FI" dirty="0"/>
          </a:p>
          <a:p>
            <a:r>
              <a:rPr lang="en-GB" b="1" dirty="0"/>
              <a:t>7 TUT</a:t>
            </a:r>
            <a:r>
              <a:rPr lang="en-GB" dirty="0"/>
              <a:t>, </a:t>
            </a:r>
            <a:r>
              <a:rPr lang="en-GB" u="sng" dirty="0"/>
              <a:t>Tallinn University of Technology</a:t>
            </a:r>
            <a:r>
              <a:rPr lang="en-GB" dirty="0"/>
              <a:t>, Faculty of Civil Engineering is the main competence centre for structural design in Estonia.</a:t>
            </a:r>
            <a:endParaRPr lang="fi-FI" dirty="0"/>
          </a:p>
          <a:p>
            <a:r>
              <a:rPr lang="en-GB" b="1" dirty="0"/>
              <a:t>8 </a:t>
            </a:r>
            <a:r>
              <a:rPr lang="en-GB" b="1" dirty="0" err="1"/>
              <a:t>Kod</a:t>
            </a:r>
            <a:r>
              <a:rPr lang="en-GB" dirty="0"/>
              <a:t>, </a:t>
            </a:r>
            <a:r>
              <a:rPr lang="en-GB" dirty="0" err="1"/>
              <a:t>Kodumaja</a:t>
            </a:r>
            <a:r>
              <a:rPr lang="en-GB" dirty="0"/>
              <a:t> AS is a holding the group of </a:t>
            </a:r>
            <a:r>
              <a:rPr lang="en-GB" u="sng" dirty="0"/>
              <a:t>enterprises producing wooden module houses </a:t>
            </a:r>
            <a:r>
              <a:rPr lang="en-GB" dirty="0"/>
              <a:t>incl. one of the biggest module house factories in Europe.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394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76861" y="6290091"/>
            <a:ext cx="6660000" cy="365125"/>
          </a:xfrm>
        </p:spPr>
        <p:txBody>
          <a:bodyPr/>
          <a:lstStyle/>
          <a:p>
            <a:pPr algn="l"/>
            <a:r>
              <a:rPr lang="fi-FI" dirty="0" smtClean="0"/>
              <a:t>Tomi Toratti, </a:t>
            </a:r>
            <a:r>
              <a:rPr lang="fi-FI" dirty="0" err="1" smtClean="0"/>
              <a:t>Finnish</a:t>
            </a:r>
            <a:r>
              <a:rPr lang="fi-FI" dirty="0" smtClean="0"/>
              <a:t> association of Construction </a:t>
            </a:r>
            <a:r>
              <a:rPr lang="fi-FI" dirty="0" err="1" smtClean="0"/>
              <a:t>product</a:t>
            </a:r>
            <a:r>
              <a:rPr lang="fi-FI" dirty="0" smtClean="0"/>
              <a:t> </a:t>
            </a:r>
            <a:r>
              <a:rPr lang="fi-FI" dirty="0" err="1" smtClean="0"/>
              <a:t>industries</a:t>
            </a:r>
            <a:r>
              <a:rPr lang="fi-FI" dirty="0" smtClean="0"/>
              <a:t> RTT</a:t>
            </a:r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D50CA-F9F4-4F82-9F28-967629681EF9}" type="slidenum">
              <a:rPr lang="fi-FI" smtClean="0"/>
              <a:pPr/>
              <a:t>6</a:t>
            </a:fld>
            <a:endParaRPr lang="fi-F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3607" y="1163782"/>
            <a:ext cx="8107062" cy="4971011"/>
          </a:xfrm>
        </p:spPr>
        <p:txBody>
          <a:bodyPr>
            <a:normAutofit/>
          </a:bodyPr>
          <a:lstStyle/>
          <a:p>
            <a:r>
              <a:rPr lang="fi-FI" dirty="0" smtClean="0"/>
              <a:t>Total </a:t>
            </a:r>
            <a:r>
              <a:rPr lang="fi-FI" dirty="0" err="1" smtClean="0"/>
              <a:t>costs</a:t>
            </a:r>
            <a:r>
              <a:rPr lang="fi-FI" dirty="0" smtClean="0"/>
              <a:t> 320 000 </a:t>
            </a:r>
            <a:r>
              <a:rPr lang="fi-FI" dirty="0" err="1" smtClean="0"/>
              <a:t>euros</a:t>
            </a:r>
            <a:r>
              <a:rPr lang="fi-FI" dirty="0" smtClean="0"/>
              <a:t> (</a:t>
            </a:r>
            <a:r>
              <a:rPr lang="fi-FI" dirty="0" err="1" smtClean="0"/>
              <a:t>approved</a:t>
            </a:r>
            <a:r>
              <a:rPr lang="fi-FI" dirty="0"/>
              <a:t>)</a:t>
            </a:r>
            <a:endParaRPr lang="fi-FI" dirty="0" smtClean="0"/>
          </a:p>
          <a:p>
            <a:r>
              <a:rPr lang="en-GB" dirty="0"/>
              <a:t>Start date: </a:t>
            </a:r>
            <a:r>
              <a:rPr lang="en-GB" dirty="0" smtClean="0"/>
              <a:t>March 2014 - August </a:t>
            </a:r>
            <a:r>
              <a:rPr lang="en-GB" dirty="0"/>
              <a:t>2016, Duration: </a:t>
            </a:r>
            <a:r>
              <a:rPr lang="en-GB" b="1" dirty="0"/>
              <a:t>30 months</a:t>
            </a:r>
            <a:endParaRPr lang="fi-FI" dirty="0"/>
          </a:p>
          <a:p>
            <a:endParaRPr lang="fi-FI" dirty="0" smtClean="0"/>
          </a:p>
          <a:p>
            <a:pPr marL="0" indent="0">
              <a:buNone/>
            </a:pPr>
            <a:r>
              <a:rPr lang="en-GB" dirty="0" smtClean="0"/>
              <a:t>Nordic </a:t>
            </a:r>
            <a:r>
              <a:rPr lang="en-GB" dirty="0"/>
              <a:t>Holzbau Forum,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Trondheim 24-26 September 2014</a:t>
            </a:r>
            <a:r>
              <a:rPr lang="fi-FI" dirty="0"/>
              <a:t/>
            </a:r>
            <a:br>
              <a:rPr lang="fi-FI" dirty="0"/>
            </a:br>
            <a:endParaRPr lang="en-GB" dirty="0"/>
          </a:p>
          <a:p>
            <a:pPr marL="0" indent="0">
              <a:buNone/>
            </a:pPr>
            <a:r>
              <a:rPr lang="en-GB" dirty="0" smtClean="0"/>
              <a:t>Session:  </a:t>
            </a:r>
            <a:r>
              <a:rPr lang="en-GB" u="sng" dirty="0" smtClean="0"/>
              <a:t>NEXT </a:t>
            </a:r>
            <a:r>
              <a:rPr lang="en-GB" u="sng" dirty="0"/>
              <a:t>project first workshop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en-GB" dirty="0"/>
              <a:t>24 September starting at 10:00</a:t>
            </a:r>
            <a:r>
              <a:rPr lang="fi-FI" dirty="0"/>
              <a:t/>
            </a:r>
            <a:br>
              <a:rPr lang="fi-FI" dirty="0"/>
            </a:br>
            <a:endParaRPr lang="fi-FI" dirty="0" smtClean="0"/>
          </a:p>
          <a:p>
            <a:endParaRPr lang="fi-FI" dirty="0" smtClean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705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Session in Nordic Holzbau Forum, Trondheim </a:t>
            </a:r>
            <a:r>
              <a:rPr lang="fi-FI" dirty="0"/>
              <a:t/>
            </a:r>
            <a:br>
              <a:rPr lang="fi-FI" dirty="0"/>
            </a:br>
            <a:r>
              <a:rPr lang="en-GB" dirty="0"/>
              <a:t>Date : 24 September starting at 10:00</a:t>
            </a:r>
            <a:r>
              <a:rPr lang="fi-FI" dirty="0"/>
              <a:t/>
            </a:r>
            <a:br>
              <a:rPr lang="fi-FI" dirty="0"/>
            </a:br>
            <a:r>
              <a:rPr lang="en-GB" u="sng" dirty="0"/>
              <a:t>NEXT project first workshop</a:t>
            </a:r>
            <a:endParaRPr lang="fi-FI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D50CA-F9F4-4F82-9F28-967629681EF9}" type="slidenum">
              <a:rPr lang="fi-FI" smtClean="0"/>
              <a:pPr/>
              <a:t>7</a:t>
            </a:fld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38669" y="1741657"/>
            <a:ext cx="7668000" cy="4925150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 Introduction to the NEXT Project – Novel Execution tool for Timber structures, </a:t>
            </a:r>
            <a:r>
              <a:rPr lang="en-GB" dirty="0" smtClean="0"/>
              <a:t> </a:t>
            </a:r>
            <a:r>
              <a:rPr lang="en-GB" dirty="0" err="1" smtClean="0"/>
              <a:t>TomiToratti</a:t>
            </a:r>
            <a:endParaRPr lang="fi-FI" dirty="0"/>
          </a:p>
          <a:p>
            <a:pPr marL="0" indent="0">
              <a:buNone/>
            </a:pPr>
            <a:r>
              <a:rPr lang="en-GB" dirty="0"/>
              <a:t> </a:t>
            </a:r>
            <a:r>
              <a:rPr lang="en-GB" u="sng" dirty="0"/>
              <a:t>Finland</a:t>
            </a:r>
            <a:endParaRPr lang="fi-FI" u="sng" dirty="0"/>
          </a:p>
          <a:p>
            <a:r>
              <a:rPr lang="fi-FI" dirty="0"/>
              <a:t>PES – Open </a:t>
            </a:r>
            <a:r>
              <a:rPr lang="fi-FI" dirty="0" err="1"/>
              <a:t>industrial</a:t>
            </a:r>
            <a:r>
              <a:rPr lang="fi-FI" dirty="0"/>
              <a:t> </a:t>
            </a:r>
            <a:r>
              <a:rPr lang="fi-FI" dirty="0" err="1"/>
              <a:t>timber</a:t>
            </a:r>
            <a:r>
              <a:rPr lang="fi-FI" dirty="0"/>
              <a:t> </a:t>
            </a:r>
            <a:r>
              <a:rPr lang="fi-FI" dirty="0" err="1"/>
              <a:t>element</a:t>
            </a:r>
            <a:r>
              <a:rPr lang="fi-FI" dirty="0"/>
              <a:t> </a:t>
            </a:r>
            <a:r>
              <a:rPr lang="fi-FI" dirty="0" err="1" smtClean="0"/>
              <a:t>standard</a:t>
            </a:r>
            <a:r>
              <a:rPr lang="fi-FI" dirty="0" smtClean="0"/>
              <a:t>, Tero Lahtela</a:t>
            </a:r>
            <a:endParaRPr lang="fi-FI" dirty="0"/>
          </a:p>
          <a:p>
            <a:r>
              <a:rPr lang="fi-FI" dirty="0" err="1"/>
              <a:t>Recent</a:t>
            </a:r>
            <a:r>
              <a:rPr lang="fi-FI" dirty="0"/>
              <a:t> </a:t>
            </a:r>
            <a:r>
              <a:rPr lang="fi-FI" dirty="0" err="1"/>
              <a:t>experiences</a:t>
            </a:r>
            <a:r>
              <a:rPr lang="fi-FI" dirty="0"/>
              <a:t> in </a:t>
            </a:r>
            <a:r>
              <a:rPr lang="fi-FI" dirty="0" err="1"/>
              <a:t>multi-storey</a:t>
            </a:r>
            <a:r>
              <a:rPr lang="fi-FI" dirty="0"/>
              <a:t> </a:t>
            </a:r>
            <a:r>
              <a:rPr lang="fi-FI" dirty="0" err="1"/>
              <a:t>timber</a:t>
            </a:r>
            <a:r>
              <a:rPr lang="fi-FI" dirty="0"/>
              <a:t> </a:t>
            </a:r>
            <a:r>
              <a:rPr lang="fi-FI" dirty="0" err="1" smtClean="0"/>
              <a:t>construction</a:t>
            </a:r>
            <a:r>
              <a:rPr lang="fi-FI" dirty="0" smtClean="0"/>
              <a:t> in Finland</a:t>
            </a:r>
            <a:endParaRPr lang="fi-FI" dirty="0"/>
          </a:p>
          <a:p>
            <a:pPr marL="0" indent="0">
              <a:buNone/>
            </a:pPr>
            <a:r>
              <a:rPr lang="en-GB" dirty="0"/>
              <a:t> </a:t>
            </a:r>
            <a:r>
              <a:rPr lang="en-GB" u="sng" dirty="0"/>
              <a:t>Denmark</a:t>
            </a:r>
            <a:endParaRPr lang="fi-FI" dirty="0"/>
          </a:p>
          <a:p>
            <a:r>
              <a:rPr lang="en-GB" dirty="0"/>
              <a:t>Consequences for timber buildings of national choices in NA to Eurocodes, </a:t>
            </a:r>
            <a:br>
              <a:rPr lang="en-GB" dirty="0"/>
            </a:br>
            <a:r>
              <a:rPr lang="en-GB" dirty="0" err="1"/>
              <a:t>Jörgen</a:t>
            </a:r>
            <a:r>
              <a:rPr lang="en-GB" dirty="0"/>
              <a:t> Munch-Andersen</a:t>
            </a:r>
          </a:p>
          <a:p>
            <a:r>
              <a:rPr lang="en-GB" dirty="0"/>
              <a:t>Timber facades on concrete buildings - Performance and requirements, </a:t>
            </a:r>
            <a:br>
              <a:rPr lang="en-GB" dirty="0"/>
            </a:br>
            <a:r>
              <a:rPr lang="en-GB" dirty="0" err="1"/>
              <a:t>Jörgen</a:t>
            </a:r>
            <a:r>
              <a:rPr lang="en-GB" dirty="0"/>
              <a:t> Munch-Andersen</a:t>
            </a:r>
            <a:endParaRPr lang="fi-FI" dirty="0"/>
          </a:p>
          <a:p>
            <a:pPr marL="0" indent="0">
              <a:buNone/>
            </a:pPr>
            <a:r>
              <a:rPr lang="en-GB" dirty="0"/>
              <a:t> </a:t>
            </a:r>
            <a:r>
              <a:rPr lang="en-GB" u="sng" dirty="0"/>
              <a:t>Norway</a:t>
            </a:r>
            <a:endParaRPr lang="fi-FI" dirty="0"/>
          </a:p>
          <a:p>
            <a:r>
              <a:rPr lang="en-GB" dirty="0"/>
              <a:t>Norwegian execution standard for wood constructions - Vivian </a:t>
            </a:r>
            <a:r>
              <a:rPr lang="en-GB" dirty="0" err="1"/>
              <a:t>Meløysund</a:t>
            </a:r>
            <a:r>
              <a:rPr lang="en-GB" dirty="0"/>
              <a:t>, Standards Norway</a:t>
            </a:r>
            <a:endParaRPr lang="fi-FI" dirty="0"/>
          </a:p>
          <a:p>
            <a:r>
              <a:rPr lang="en-GB" dirty="0"/>
              <a:t>Stability of wood constructions in the building phase - Nils </a:t>
            </a:r>
            <a:r>
              <a:rPr lang="en-GB" dirty="0" err="1"/>
              <a:t>Ivar</a:t>
            </a:r>
            <a:r>
              <a:rPr lang="en-GB" dirty="0"/>
              <a:t> </a:t>
            </a:r>
            <a:r>
              <a:rPr lang="en-GB" dirty="0" err="1"/>
              <a:t>Bovim</a:t>
            </a:r>
            <a:r>
              <a:rPr lang="en-GB" dirty="0"/>
              <a:t>, University of Life sciences</a:t>
            </a:r>
            <a:endParaRPr lang="fi-FI" dirty="0"/>
          </a:p>
          <a:p>
            <a:r>
              <a:rPr lang="en-GB" dirty="0"/>
              <a:t>Moisture control in the building phase - Kristine </a:t>
            </a:r>
            <a:r>
              <a:rPr lang="en-GB" dirty="0" err="1"/>
              <a:t>Nore</a:t>
            </a:r>
            <a:r>
              <a:rPr lang="en-GB" dirty="0"/>
              <a:t>, Treteknisk</a:t>
            </a:r>
            <a:endParaRPr lang="fi-FI" dirty="0"/>
          </a:p>
          <a:p>
            <a:pPr marL="0" indent="0">
              <a:buNone/>
            </a:pPr>
            <a:r>
              <a:rPr lang="en-GB" dirty="0"/>
              <a:t> </a:t>
            </a:r>
            <a:r>
              <a:rPr lang="en-GB" u="sng" dirty="0"/>
              <a:t>Sweden</a:t>
            </a:r>
            <a:endParaRPr lang="fi-FI" dirty="0"/>
          </a:p>
          <a:p>
            <a:pPr marL="0" indent="0">
              <a:buNone/>
            </a:pPr>
            <a:r>
              <a:rPr lang="en-GB" dirty="0"/>
              <a:t> </a:t>
            </a:r>
            <a:r>
              <a:rPr lang="en-GB" u="sng" dirty="0"/>
              <a:t>Estonia</a:t>
            </a:r>
            <a:endParaRPr lang="fi-FI" dirty="0"/>
          </a:p>
          <a:p>
            <a:pPr marL="0" lvl="0" indent="0">
              <a:buNone/>
            </a:pPr>
            <a:r>
              <a:rPr lang="fi-FI" dirty="0" err="1"/>
              <a:t>Development</a:t>
            </a:r>
            <a:r>
              <a:rPr lang="fi-FI" dirty="0"/>
              <a:t> of </a:t>
            </a:r>
            <a:r>
              <a:rPr lang="fi-FI" dirty="0" err="1"/>
              <a:t>timber</a:t>
            </a:r>
            <a:r>
              <a:rPr lang="fi-FI" dirty="0"/>
              <a:t> </a:t>
            </a:r>
            <a:r>
              <a:rPr lang="fi-FI" dirty="0" err="1"/>
              <a:t>construction</a:t>
            </a:r>
            <a:r>
              <a:rPr lang="fi-FI" dirty="0"/>
              <a:t> </a:t>
            </a:r>
            <a:r>
              <a:rPr lang="fi-FI" dirty="0" err="1"/>
              <a:t>industries</a:t>
            </a:r>
            <a:r>
              <a:rPr lang="fi-FI" dirty="0"/>
              <a:t> in Estonia – Alar </a:t>
            </a:r>
            <a:r>
              <a:rPr lang="fi-FI" dirty="0" smtClean="0"/>
              <a:t>Just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43153699"/>
      </p:ext>
    </p:extLst>
  </p:cSld>
  <p:clrMapOvr>
    <a:masterClrMapping/>
  </p:clrMapOvr>
</p:sld>
</file>

<file path=ppt/theme/theme1.xml><?xml version="1.0" encoding="utf-8"?>
<a:theme xmlns:a="http://schemas.openxmlformats.org/drawingml/2006/main" name="RT_Esitysmalli_v0_47">
  <a:themeElements>
    <a:clrScheme name="RT_Excel_PP">
      <a:dk1>
        <a:srgbClr val="000000"/>
      </a:dk1>
      <a:lt1>
        <a:srgbClr val="FFFFFF"/>
      </a:lt1>
      <a:dk2>
        <a:srgbClr val="002565"/>
      </a:dk2>
      <a:lt2>
        <a:srgbClr val="68B5CA"/>
      </a:lt2>
      <a:accent1>
        <a:srgbClr val="68B5CA"/>
      </a:accent1>
      <a:accent2>
        <a:srgbClr val="002565"/>
      </a:accent2>
      <a:accent3>
        <a:srgbClr val="FFED00"/>
      </a:accent3>
      <a:accent4>
        <a:srgbClr val="EB690B"/>
      </a:accent4>
      <a:accent5>
        <a:srgbClr val="9FB400"/>
      </a:accent5>
      <a:accent6>
        <a:srgbClr val="5E8500"/>
      </a:accent6>
      <a:hlink>
        <a:srgbClr val="0F4BB4"/>
      </a:hlink>
      <a:folHlink>
        <a:srgbClr val="002565"/>
      </a:folHlink>
    </a:clrScheme>
    <a:fontScheme name="R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RT_Esitysmalli_v0_47.potx" id="{5DCF9DA1-7EE8-40DE-8936-58D6A0F38BA5}" vid="{2767495B-4603-40F6-AA54-31DA693B73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RT_Esitysmalli_v0_47</Template>
  <TotalTime>2478</TotalTime>
  <Words>484</Words>
  <Application>Microsoft Office PowerPoint</Application>
  <PresentationFormat>On-screen Show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RT_Esitysmalli_v0_47</vt:lpstr>
      <vt:lpstr>NEXT Timber  – Novel Execution Tool for Timber structures</vt:lpstr>
      <vt:lpstr>Nordic innovation programme : Standards as a tool for business success - Developing the links between standards and innovation   Development of Nordic building concepts for multi-storey building with wood   - competitive performance, - execution methods, - standardisation (Nordic views for Eurocode and execution)  </vt:lpstr>
      <vt:lpstr>Project aim</vt:lpstr>
      <vt:lpstr>The results of the project will be: </vt:lpstr>
      <vt:lpstr>Partnership</vt:lpstr>
      <vt:lpstr>PowerPoint Presentation</vt:lpstr>
      <vt:lpstr>Session in Nordic Holzbau Forum, Trondheim  Date : 24 September starting at 10:00 NEXT project first workshop</vt:lpstr>
    </vt:vector>
  </TitlesOfParts>
  <Company>EK liittoyhteiso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Ahlberg Tommi</dc:creator>
  <cp:lastModifiedBy>Toratti Tomi</cp:lastModifiedBy>
  <cp:revision>66</cp:revision>
  <cp:lastPrinted>2014-01-27T14:11:00Z</cp:lastPrinted>
  <dcterms:created xsi:type="dcterms:W3CDTF">2013-05-03T11:39:48Z</dcterms:created>
  <dcterms:modified xsi:type="dcterms:W3CDTF">2014-04-25T12:56:39Z</dcterms:modified>
</cp:coreProperties>
</file>