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19" r:id="rId2"/>
    <p:sldMasterId id="2147483684" r:id="rId3"/>
  </p:sldMasterIdLst>
  <p:notesMasterIdLst>
    <p:notesMasterId r:id="rId11"/>
  </p:notesMasterIdLst>
  <p:handoutMasterIdLst>
    <p:handoutMasterId r:id="rId12"/>
  </p:handoutMasterIdLst>
  <p:sldIdLst>
    <p:sldId id="266" r:id="rId4"/>
    <p:sldId id="267" r:id="rId5"/>
    <p:sldId id="268" r:id="rId6"/>
    <p:sldId id="275" r:id="rId7"/>
    <p:sldId id="269" r:id="rId8"/>
    <p:sldId id="274" r:id="rId9"/>
    <p:sldId id="270" r:id="rId10"/>
  </p:sldIdLst>
  <p:sldSz cx="9144000" cy="6858000" type="screen4x3"/>
  <p:notesSz cx="68119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5">
          <p15:clr>
            <a:srgbClr val="A4A3A4"/>
          </p15:clr>
        </p15:guide>
        <p15:guide id="2" pos="21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AEAEA"/>
    <a:srgbClr val="669900"/>
    <a:srgbClr val="66CCFF"/>
    <a:srgbClr val="99CC00"/>
    <a:srgbClr val="CCCC00"/>
    <a:srgbClr val="CC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3" autoAdjust="0"/>
    <p:restoredTop sz="94743" autoAdjust="0"/>
  </p:normalViewPr>
  <p:slideViewPr>
    <p:cSldViewPr>
      <p:cViewPr varScale="1">
        <p:scale>
          <a:sx n="84" d="100"/>
          <a:sy n="84" d="100"/>
        </p:scale>
        <p:origin x="1243" y="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5"/>
        <p:guide pos="216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054" cy="496586"/>
          </a:xfrm>
          <a:prstGeom prst="rect">
            <a:avLst/>
          </a:prstGeom>
        </p:spPr>
        <p:txBody>
          <a:bodyPr vert="horz" lIns="88377" tIns="44188" rIns="88377" bIns="44188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8387" y="0"/>
            <a:ext cx="2952054" cy="496586"/>
          </a:xfrm>
          <a:prstGeom prst="rect">
            <a:avLst/>
          </a:prstGeom>
        </p:spPr>
        <p:txBody>
          <a:bodyPr vert="horz" lIns="88377" tIns="44188" rIns="88377" bIns="44188" rtlCol="0"/>
          <a:lstStyle>
            <a:lvl1pPr algn="r">
              <a:defRPr sz="1200"/>
            </a:lvl1pPr>
          </a:lstStyle>
          <a:p>
            <a:fld id="{F94599DE-9345-47F3-9ACB-19FDA3CB55C0}" type="datetimeFigureOut">
              <a:rPr lang="fi-FI" smtClean="0"/>
              <a:t>27.3.2017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44385"/>
            <a:ext cx="2952054" cy="496586"/>
          </a:xfrm>
          <a:prstGeom prst="rect">
            <a:avLst/>
          </a:prstGeom>
        </p:spPr>
        <p:txBody>
          <a:bodyPr vert="horz" lIns="88377" tIns="44188" rIns="88377" bIns="44188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8387" y="9444385"/>
            <a:ext cx="2952054" cy="496586"/>
          </a:xfrm>
          <a:prstGeom prst="rect">
            <a:avLst/>
          </a:prstGeom>
        </p:spPr>
        <p:txBody>
          <a:bodyPr vert="horz" lIns="88377" tIns="44188" rIns="88377" bIns="44188" rtlCol="0" anchor="b"/>
          <a:lstStyle>
            <a:lvl1pPr algn="r">
              <a:defRPr sz="1200"/>
            </a:lvl1pPr>
          </a:lstStyle>
          <a:p>
            <a:fld id="{D57ECDEB-82DA-4AD7-8D41-AA8B57FB21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5195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8119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612" tIns="45805" rIns="91612" bIns="45805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/>
          </a:p>
        </p:txBody>
      </p:sp>
      <p:sp>
        <p:nvSpPr>
          <p:cNvPr id="11267" name="AutoShape 2"/>
          <p:cNvSpPr>
            <a:spLocks noChangeArrowheads="1"/>
          </p:cNvSpPr>
          <p:nvPr/>
        </p:nvSpPr>
        <p:spPr bwMode="auto">
          <a:xfrm>
            <a:off x="0" y="0"/>
            <a:ext cx="68119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12" tIns="45805" rIns="91612" bIns="45805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/>
          </a:p>
        </p:txBody>
      </p:sp>
      <p:sp>
        <p:nvSpPr>
          <p:cNvPr id="11268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95438" y="-11818938"/>
            <a:ext cx="16762413" cy="1257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0892" y="4723735"/>
            <a:ext cx="5447133" cy="446927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7799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13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811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65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96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4985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439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63588"/>
            <a:ext cx="4984750" cy="3740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996" y="4731445"/>
            <a:ext cx="4962740" cy="4503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sz="1600" dirty="0">
                <a:cs typeface="Times New Roman" pitchFamily="18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858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/>
        </p:nvSpPr>
        <p:spPr bwMode="auto">
          <a:xfrm rot="10800000" flipH="1" flipV="1">
            <a:off x="0" y="5984875"/>
            <a:ext cx="1150938" cy="873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 flipH="1">
            <a:off x="4476750" y="6057900"/>
            <a:ext cx="1728788" cy="800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>
              <a:cs typeface="+mn-cs"/>
            </a:endParaRPr>
          </a:p>
        </p:txBody>
      </p:sp>
      <p:pic>
        <p:nvPicPr>
          <p:cNvPr id="7" name="Picture 5" descr="ww_ne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" t="21645" r="-523" b="256"/>
          <a:stretch>
            <a:fillRect/>
          </a:stretch>
        </p:blipFill>
        <p:spPr bwMode="auto">
          <a:xfrm>
            <a:off x="0" y="1016000"/>
            <a:ext cx="75565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4"/>
          <p:cNvSpPr>
            <a:spLocks noChangeArrowheads="1"/>
          </p:cNvSpPr>
          <p:nvPr userDrawn="1"/>
        </p:nvSpPr>
        <p:spPr bwMode="auto">
          <a:xfrm rot="16200000" flipH="1">
            <a:off x="-206375" y="1227138"/>
            <a:ext cx="1585913" cy="11636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>
              <a:cs typeface="+mn-cs"/>
            </a:endParaRPr>
          </a:p>
        </p:txBody>
      </p:sp>
      <p:sp>
        <p:nvSpPr>
          <p:cNvPr id="9" name="Rectangle 15"/>
          <p:cNvSpPr>
            <a:spLocks noChangeArrowheads="1"/>
          </p:cNvSpPr>
          <p:nvPr userDrawn="1"/>
        </p:nvSpPr>
        <p:spPr bwMode="auto">
          <a:xfrm rot="5400000" flipH="1" flipV="1">
            <a:off x="-210344" y="4839494"/>
            <a:ext cx="1571625" cy="11509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>
              <a:cs typeface="+mn-cs"/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6386513"/>
            <a:ext cx="69691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5" name="Picture 13" descr="WW-Net_logo_colour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34925"/>
            <a:ext cx="73501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43951" y="3445474"/>
            <a:ext cx="7451725" cy="2246312"/>
          </a:xfrm>
        </p:spPr>
        <p:txBody>
          <a:bodyPr/>
          <a:lstStyle>
            <a:lvl1pPr marL="0" indent="0">
              <a:spcBef>
                <a:spcPts val="300"/>
              </a:spcBef>
              <a:spcAft>
                <a:spcPts val="600"/>
              </a:spcAft>
              <a:defRPr sz="2400"/>
            </a:lvl1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1287413" y="136571"/>
            <a:ext cx="7581900" cy="23209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7009547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02282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18341" y="476250"/>
            <a:ext cx="1893887" cy="543718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331916" y="476250"/>
            <a:ext cx="5534025" cy="5437188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25286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5A62F-297F-4470-9FD3-2F18EF9F79D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4407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EC2D4-492A-42F3-B7D4-FD48435C05F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299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5F22E-BD60-4AA6-9781-86651D44D73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2305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F75F4-A084-4616-BB22-0FC43EDFEEA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872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3A45-AEEE-4027-BF54-8F9297ACBAA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478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7BC7D-5345-43E3-9D5D-DEAA709F9E5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4280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9175-FBAF-4B40-A0F1-6FEBDDCD6EB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2052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07647-D0FF-45DD-B694-7F1713D0506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734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69632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ADC61-49FB-418E-95C8-5347239C1A7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6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C6CBE-78FD-400D-94C6-38065B02B29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43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5035"/>
            <a:ext cx="2057400" cy="5850731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5035"/>
            <a:ext cx="5969000" cy="5850731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27314-2CA5-4E54-B533-87118DA92D2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9887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B972E-6041-4BA4-9EFA-D74F38E5FB0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4804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DE2C5-A7FE-43E9-AB9A-12FFA5FC5CF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477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581DA-D2C2-4B34-A0AE-4083E875916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2781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CFE3E-FCB6-494E-B57C-D4D3DCF7B6D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2931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34A4C-7C1D-44F9-8B00-F715AE970BA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3023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6CB0D-F1E2-40A9-AF20-B6FA5F8B17A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5942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28E3E-044C-40C3-963A-ACE7218A981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177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549297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368EB-C386-432F-A0E4-16B3D056FF8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83879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AE3BE-F450-436A-838A-FC0239E124D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15879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AE5BA-36BC-41BC-8A1C-646CA788953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2024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5035"/>
            <a:ext cx="2057400" cy="5850731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5035"/>
            <a:ext cx="5969000" cy="5850731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D74E8-ABA1-4AE4-B633-2A1868CCFBD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334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31912" y="1628777"/>
            <a:ext cx="3713163" cy="4284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97477" y="1628777"/>
            <a:ext cx="3714751" cy="4284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6032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45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7568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59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8883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484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1"/>
          <p:cNvSpPr>
            <a:spLocks noChangeArrowheads="1"/>
          </p:cNvSpPr>
          <p:nvPr userDrawn="1"/>
        </p:nvSpPr>
        <p:spPr bwMode="auto">
          <a:xfrm rot="10800000" flipH="1" flipV="1">
            <a:off x="0" y="5984875"/>
            <a:ext cx="1150938" cy="873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 dirty="0"/>
          </a:p>
        </p:txBody>
      </p:sp>
      <p:sp>
        <p:nvSpPr>
          <p:cNvPr id="1052" name="Rectangle 28"/>
          <p:cNvSpPr>
            <a:spLocks noChangeArrowheads="1"/>
          </p:cNvSpPr>
          <p:nvPr userDrawn="1"/>
        </p:nvSpPr>
        <p:spPr bwMode="auto">
          <a:xfrm flipH="1">
            <a:off x="4787900" y="6057900"/>
            <a:ext cx="1731963" cy="800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dirty="0">
              <a:cs typeface="+mn-cs"/>
            </a:endParaRPr>
          </a:p>
        </p:txBody>
      </p:sp>
      <p:pic>
        <p:nvPicPr>
          <p:cNvPr id="1029" name="Picture 10" descr="ww_net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" t="21645" r="-523" b="256"/>
          <a:stretch>
            <a:fillRect/>
          </a:stretch>
        </p:blipFill>
        <p:spPr bwMode="auto">
          <a:xfrm>
            <a:off x="0" y="1016000"/>
            <a:ext cx="86042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28775"/>
            <a:ext cx="7581900" cy="42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476250"/>
            <a:ext cx="75819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1034" name="Picture 2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6426200"/>
            <a:ext cx="563562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6" name="Picture 27" descr="WW-Net_logo_colou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0800"/>
            <a:ext cx="823912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3" name="Rectangle 29"/>
          <p:cNvSpPr>
            <a:spLocks noChangeArrowheads="1"/>
          </p:cNvSpPr>
          <p:nvPr userDrawn="1"/>
        </p:nvSpPr>
        <p:spPr bwMode="auto">
          <a:xfrm rot="16200000" flipH="1">
            <a:off x="-415925" y="1360488"/>
            <a:ext cx="1692275" cy="860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dirty="0">
              <a:cs typeface="+mn-cs"/>
            </a:endParaRPr>
          </a:p>
        </p:txBody>
      </p:sp>
      <p:sp>
        <p:nvSpPr>
          <p:cNvPr id="1054" name="Rectangle 30"/>
          <p:cNvSpPr>
            <a:spLocks noChangeArrowheads="1"/>
          </p:cNvSpPr>
          <p:nvPr userDrawn="1"/>
        </p:nvSpPr>
        <p:spPr bwMode="auto">
          <a:xfrm rot="5400000" flipH="1" flipV="1">
            <a:off x="-288925" y="4654550"/>
            <a:ext cx="1728788" cy="11509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dirty="0">
              <a:cs typeface="+mn-cs"/>
            </a:endParaRPr>
          </a:p>
        </p:txBody>
      </p:sp>
      <p:sp>
        <p:nvSpPr>
          <p:cNvPr id="1056" name="Rectangle 32"/>
          <p:cNvSpPr>
            <a:spLocks noChangeArrowheads="1"/>
          </p:cNvSpPr>
          <p:nvPr userDrawn="1"/>
        </p:nvSpPr>
        <p:spPr bwMode="auto">
          <a:xfrm rot="10800000" flipH="1" flipV="1">
            <a:off x="1150938" y="6057900"/>
            <a:ext cx="936625" cy="800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/>
  <p:txStyles>
    <p:titleStyle>
      <a:lvl1pPr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00"/>
          </a:solidFill>
          <a:latin typeface="Arial" charset="0"/>
        </a:defRPr>
      </a:lvl2pPr>
      <a:lvl3pPr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00"/>
          </a:solidFill>
          <a:latin typeface="Arial" charset="0"/>
        </a:defRPr>
      </a:lvl3pPr>
      <a:lvl4pPr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00"/>
          </a:solidFill>
          <a:latin typeface="Arial" charset="0"/>
        </a:defRPr>
      </a:lvl4pPr>
      <a:lvl5pPr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8000"/>
          </a:solidFill>
          <a:latin typeface="Arial" charset="0"/>
        </a:defRPr>
      </a:lvl5pPr>
      <a:lvl6pPr marL="2514600" indent="-228600"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587C"/>
          </a:solidFill>
          <a:latin typeface="Arial" charset="0"/>
        </a:defRPr>
      </a:lvl6pPr>
      <a:lvl7pPr marL="2971800" indent="-228600"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587C"/>
          </a:solidFill>
          <a:latin typeface="Arial" charset="0"/>
        </a:defRPr>
      </a:lvl7pPr>
      <a:lvl8pPr marL="3429000" indent="-228600"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587C"/>
          </a:solidFill>
          <a:latin typeface="Arial" charset="0"/>
        </a:defRPr>
      </a:lvl8pPr>
      <a:lvl9pPr marL="3886200" indent="-228600" algn="l" defTabSz="449263" rtl="0" eaLnBrk="0" fontAlgn="base" hangingPunct="0">
        <a:lnSpc>
          <a:spcPct val="8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587C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lnSpc>
          <a:spcPct val="90000"/>
        </a:lnSpc>
        <a:spcBef>
          <a:spcPts val="350"/>
        </a:spcBef>
        <a:spcAft>
          <a:spcPts val="70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0000"/>
        </a:lnSpc>
        <a:spcBef>
          <a:spcPts val="325"/>
        </a:spcBef>
        <a:spcAft>
          <a:spcPts val="65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0000"/>
        </a:lnSpc>
        <a:spcBef>
          <a:spcPts val="300"/>
        </a:spcBef>
        <a:spcAft>
          <a:spcPts val="60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0000"/>
        </a:lnSpc>
        <a:spcBef>
          <a:spcPts val="275"/>
        </a:spcBef>
        <a:spcAft>
          <a:spcPts val="55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0000"/>
        </a:lnSpc>
        <a:spcBef>
          <a:spcPts val="225"/>
        </a:spcBef>
        <a:spcAft>
          <a:spcPts val="45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ct val="90000"/>
        </a:lnSpc>
        <a:spcBef>
          <a:spcPts val="225"/>
        </a:spcBef>
        <a:spcAft>
          <a:spcPts val="45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ct val="90000"/>
        </a:lnSpc>
        <a:spcBef>
          <a:spcPts val="225"/>
        </a:spcBef>
        <a:spcAft>
          <a:spcPts val="45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ct val="90000"/>
        </a:lnSpc>
        <a:spcBef>
          <a:spcPts val="225"/>
        </a:spcBef>
        <a:spcAft>
          <a:spcPts val="45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ct val="90000"/>
        </a:lnSpc>
        <a:spcBef>
          <a:spcPts val="225"/>
        </a:spcBef>
        <a:spcAft>
          <a:spcPts val="45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2051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r>
              <a:rPr lang="fi-FI" dirty="0" err="1"/>
              <a:t>sdfasfsadsdaf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66100A8C-FA2F-40D7-A0BA-F17D28C7998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3075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r>
              <a:rPr lang="fi-FI"/>
              <a:t>sdfasfsadsdaf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1063C78-1F43-4159-9567-424C74E15C4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99592" y="764704"/>
            <a:ext cx="7711008" cy="296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2pPr>
            <a:lvl3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3pPr>
            <a:lvl4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4pPr>
            <a:lvl5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5pPr>
            <a:lvl6pPr marL="25146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6pPr>
            <a:lvl7pPr marL="29718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7pPr>
            <a:lvl8pPr marL="34290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8pPr>
            <a:lvl9pPr marL="38862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9pPr>
          </a:lstStyle>
          <a:p>
            <a:r>
              <a:rPr lang="en-US" altLang="fi-FI" sz="3200" kern="0" dirty="0" err="1" smtClean="0"/>
              <a:t>DuraTB</a:t>
            </a:r>
            <a:r>
              <a:rPr lang="en-US" altLang="fi-FI" sz="3200" kern="0" dirty="0" smtClean="0"/>
              <a:t> </a:t>
            </a:r>
            <a:r>
              <a:rPr lang="en-US" altLang="fi-FI" sz="3200" kern="0" dirty="0"/>
              <a:t/>
            </a:r>
            <a:br>
              <a:rPr lang="en-US" altLang="fi-FI" sz="3200" kern="0" dirty="0"/>
            </a:br>
            <a:r>
              <a:rPr lang="en-US" altLang="fi-FI" sz="3200" kern="0" dirty="0" smtClean="0"/>
              <a:t>Durable Timber Bridges</a:t>
            </a:r>
            <a:endParaRPr lang="en-US" altLang="fi-FI" sz="3200" kern="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99592" y="4681500"/>
            <a:ext cx="771100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0000"/>
              </a:lnSpc>
              <a:spcBef>
                <a:spcPts val="350"/>
              </a:spcBef>
              <a:spcAft>
                <a:spcPts val="70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0000"/>
              </a:lnSpc>
              <a:spcBef>
                <a:spcPts val="325"/>
              </a:spcBef>
              <a:spcAft>
                <a:spcPts val="65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lnSpc>
                <a:spcPct val="90000"/>
              </a:lnSpc>
              <a:spcBef>
                <a:spcPts val="275"/>
              </a:spcBef>
              <a:spcAft>
                <a:spcPts val="55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en-US" altLang="fi-FI" kern="0" dirty="0" smtClean="0"/>
              <a:t>Kjell Arne Malo, NTNU </a:t>
            </a:r>
            <a:br>
              <a:rPr lang="en-US" altLang="fi-FI" kern="0" dirty="0" smtClean="0"/>
            </a:br>
            <a:r>
              <a:rPr lang="en-US" altLang="fi-FI" kern="0" dirty="0" smtClean="0"/>
              <a:t>(Norwegian Univ. of Science &amp; Technology)</a:t>
            </a:r>
            <a:endParaRPr lang="en-US" altLang="fi-FI" kern="0" dirty="0"/>
          </a:p>
        </p:txBody>
      </p:sp>
    </p:spTree>
    <p:extLst>
      <p:ext uri="{BB962C8B-B14F-4D97-AF65-F5344CB8AC3E}">
        <p14:creationId xmlns:p14="http://schemas.microsoft.com/office/powerpoint/2010/main" val="81100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064388" y="5985284"/>
            <a:ext cx="3956999" cy="374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0000"/>
              </a:lnSpc>
              <a:spcBef>
                <a:spcPts val="350"/>
              </a:spcBef>
              <a:spcAft>
                <a:spcPts val="70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0000"/>
              </a:lnSpc>
              <a:spcBef>
                <a:spcPts val="325"/>
              </a:spcBef>
              <a:spcAft>
                <a:spcPts val="65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lnSpc>
                <a:spcPct val="90000"/>
              </a:lnSpc>
              <a:spcBef>
                <a:spcPts val="275"/>
              </a:spcBef>
              <a:spcAft>
                <a:spcPts val="55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lvl="1" indent="0"/>
            <a:r>
              <a:rPr lang="en-US" sz="1800" kern="0" dirty="0"/>
              <a:t>&lt;idea and background of the project&gt;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71600" y="440669"/>
            <a:ext cx="781827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 baseline="0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2pPr>
            <a:lvl3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3pPr>
            <a:lvl4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4pPr>
            <a:lvl5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5pPr>
            <a:lvl6pPr marL="25146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6pPr>
            <a:lvl7pPr marL="29718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7pPr>
            <a:lvl8pPr marL="34290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8pPr>
            <a:lvl9pPr marL="38862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9pPr>
          </a:lstStyle>
          <a:p>
            <a:r>
              <a:rPr lang="en-GB" dirty="0"/>
              <a:t>To develop durable timber bridges with a given estimated technical lifetime</a:t>
            </a:r>
            <a:r>
              <a:rPr lang="en-GB" dirty="0" smtClean="0"/>
              <a:t>.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97" y="1376772"/>
            <a:ext cx="3582985" cy="219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SC_8426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166"/>
          <a:stretch/>
        </p:blipFill>
        <p:spPr bwMode="auto">
          <a:xfrm>
            <a:off x="-508" y="3969060"/>
            <a:ext cx="5759450" cy="1548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DSC_8456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08"/>
          <a:stretch>
            <a:fillRect/>
          </a:stretch>
        </p:blipFill>
        <p:spPr bwMode="auto">
          <a:xfrm>
            <a:off x="5544108" y="4005064"/>
            <a:ext cx="3617028" cy="285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DSC_8461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5481228"/>
            <a:ext cx="3095749" cy="13731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868733" y="1412777"/>
            <a:ext cx="1998816" cy="500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0000"/>
              </a:lnSpc>
              <a:spcBef>
                <a:spcPts val="350"/>
              </a:spcBef>
              <a:spcAft>
                <a:spcPts val="70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0000"/>
              </a:lnSpc>
              <a:spcBef>
                <a:spcPts val="325"/>
              </a:spcBef>
              <a:spcAft>
                <a:spcPts val="65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lnSpc>
                <a:spcPct val="90000"/>
              </a:lnSpc>
              <a:spcBef>
                <a:spcPts val="275"/>
              </a:spcBef>
              <a:spcAft>
                <a:spcPts val="55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lvl="1" indent="0"/>
            <a:endParaRPr lang="nb-NO" sz="1800" kern="0" dirty="0" smtClean="0"/>
          </a:p>
          <a:p>
            <a:pPr marL="0" lvl="1" indent="0"/>
            <a:r>
              <a:rPr lang="nb-NO" sz="1800" kern="0" dirty="0" smtClean="0"/>
              <a:t>Norway:  16000,</a:t>
            </a:r>
            <a:br>
              <a:rPr lang="nb-NO" sz="1800" kern="0" dirty="0" smtClean="0"/>
            </a:br>
            <a:r>
              <a:rPr lang="nb-NO" sz="1800" kern="0" dirty="0" err="1" smtClean="0"/>
              <a:t>Sweden</a:t>
            </a:r>
            <a:r>
              <a:rPr lang="nb-NO" sz="1800" kern="0" dirty="0" smtClean="0"/>
              <a:t>: 20000, Finland : 15000, </a:t>
            </a:r>
            <a:br>
              <a:rPr lang="nb-NO" sz="1800" kern="0" dirty="0" smtClean="0"/>
            </a:br>
            <a:r>
              <a:rPr lang="en-US" sz="1800" kern="0" dirty="0" smtClean="0"/>
              <a:t>+ + +</a:t>
            </a:r>
            <a:endParaRPr lang="en-US" sz="1800" kern="0" dirty="0"/>
          </a:p>
        </p:txBody>
      </p:sp>
      <p:pic>
        <p:nvPicPr>
          <p:cNvPr id="12" name="Bilde 133" descr="DSC0479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16115" y="1376773"/>
            <a:ext cx="3528393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Up Arrow 2"/>
          <p:cNvSpPr/>
          <p:nvPr/>
        </p:nvSpPr>
        <p:spPr bwMode="auto">
          <a:xfrm>
            <a:off x="7128284" y="2924944"/>
            <a:ext cx="484632" cy="978408"/>
          </a:xfrm>
          <a:prstGeom prst="up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Notched Right Arrow 12"/>
          <p:cNvSpPr/>
          <p:nvPr/>
        </p:nvSpPr>
        <p:spPr bwMode="auto">
          <a:xfrm>
            <a:off x="4067944" y="3068960"/>
            <a:ext cx="978408" cy="484632"/>
          </a:xfrm>
          <a:prstGeom prst="notched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2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89319" y="635560"/>
            <a:ext cx="7812868" cy="468474"/>
          </a:xfrm>
        </p:spPr>
        <p:txBody>
          <a:bodyPr/>
          <a:lstStyle/>
          <a:p>
            <a:r>
              <a:rPr lang="en-US" dirty="0" smtClean="0"/>
              <a:t>4 countries: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Finland</a:t>
            </a:r>
            <a:br>
              <a:rPr lang="en-US" dirty="0" smtClean="0"/>
            </a:br>
            <a:r>
              <a:rPr lang="en-US" dirty="0" smtClean="0"/>
              <a:t>Norway</a:t>
            </a:r>
            <a:br>
              <a:rPr lang="en-US" dirty="0" smtClean="0"/>
            </a:br>
            <a:r>
              <a:rPr lang="en-US" dirty="0" smtClean="0"/>
              <a:t>Sweden</a:t>
            </a:r>
            <a:br>
              <a:rPr lang="en-US" dirty="0" smtClean="0"/>
            </a:br>
            <a:r>
              <a:rPr lang="en-US" dirty="0" smtClean="0"/>
              <a:t>USA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89319" y="1248050"/>
            <a:ext cx="7812867" cy="482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0000"/>
              </a:lnSpc>
              <a:spcBef>
                <a:spcPts val="350"/>
              </a:spcBef>
              <a:spcAft>
                <a:spcPts val="70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0000"/>
              </a:lnSpc>
              <a:spcBef>
                <a:spcPts val="325"/>
              </a:spcBef>
              <a:spcAft>
                <a:spcPts val="65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lnSpc>
                <a:spcPct val="90000"/>
              </a:lnSpc>
              <a:spcBef>
                <a:spcPts val="275"/>
              </a:spcBef>
              <a:spcAft>
                <a:spcPts val="55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lvl="1" indent="0"/>
            <a:endParaRPr lang="en-US" sz="1800" kern="0" dirty="0"/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2" t="926" r="15556" b="53635"/>
          <a:stretch/>
        </p:blipFill>
        <p:spPr bwMode="auto">
          <a:xfrm>
            <a:off x="-108520" y="3717032"/>
            <a:ext cx="5904656" cy="2592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053877"/>
              </p:ext>
            </p:extLst>
          </p:nvPr>
        </p:nvGraphicFramePr>
        <p:xfrm>
          <a:off x="5652121" y="304433"/>
          <a:ext cx="3420379" cy="65535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63106"/>
                <a:gridCol w="541049"/>
                <a:gridCol w="2016224"/>
              </a:tblGrid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Country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Role</a:t>
                      </a:r>
                      <a:endParaRPr lang="en-GB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Partner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Norway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NTNU Norwegian Univ. </a:t>
                      </a:r>
                      <a:r>
                        <a:rPr lang="en-GB" sz="1000" dirty="0">
                          <a:effectLst/>
                        </a:rPr>
                        <a:t>of </a:t>
                      </a:r>
                      <a:r>
                        <a:rPr lang="en-GB" sz="1000" dirty="0" smtClean="0">
                          <a:effectLst/>
                        </a:rPr>
                        <a:t>Sci. and Tech. 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Norway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Moelven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Limtre</a:t>
                      </a:r>
                      <a:r>
                        <a:rPr lang="en-GB" sz="1000" dirty="0">
                          <a:effectLst/>
                        </a:rPr>
                        <a:t> AS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Norway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Norwegian Public </a:t>
                      </a:r>
                      <a:r>
                        <a:rPr lang="en-GB" sz="1000" dirty="0" smtClean="0">
                          <a:effectLst/>
                        </a:rPr>
                        <a:t>Road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VTT technical research centre of Finland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Aalto University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Sweden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 dirty="0">
                          <a:effectLst/>
                        </a:rPr>
                        <a:t>SP Technical research Institute of Sweden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Sweden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 dirty="0">
                          <a:effectLst/>
                        </a:rPr>
                        <a:t>Lund University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Sweden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Moelven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Töreboda</a:t>
                      </a:r>
                      <a:r>
                        <a:rPr lang="en-GB" sz="1000" dirty="0">
                          <a:effectLst/>
                        </a:rPr>
                        <a:t> AB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Sweden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Martinsons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Träbroar</a:t>
                      </a:r>
                      <a:r>
                        <a:rPr lang="en-GB" sz="1000" dirty="0">
                          <a:effectLst/>
                        </a:rPr>
                        <a:t> AB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Sweden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Limträteknik</a:t>
                      </a:r>
                      <a:r>
                        <a:rPr lang="en-GB" sz="1000" dirty="0">
                          <a:effectLst/>
                        </a:rPr>
                        <a:t> AB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Sweden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Trafikverket</a:t>
                      </a:r>
                      <a:r>
                        <a:rPr lang="en-GB" sz="1000" dirty="0">
                          <a:effectLst/>
                        </a:rPr>
                        <a:t>  (Swedish Road Authorities)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Finnish Transport Agency 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 smtClean="0">
                          <a:effectLst/>
                        </a:rPr>
                        <a:t>Confed.of</a:t>
                      </a:r>
                      <a:r>
                        <a:rPr lang="en-GB" sz="1000" dirty="0" smtClean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Finnish </a:t>
                      </a:r>
                      <a:r>
                        <a:rPr lang="en-GB" sz="1000" dirty="0" smtClean="0">
                          <a:effectLst/>
                        </a:rPr>
                        <a:t>Constr. </a:t>
                      </a:r>
                      <a:r>
                        <a:rPr lang="en-GB" sz="1000" dirty="0">
                          <a:effectLst/>
                        </a:rPr>
                        <a:t>Industries RT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Finnish Wood Research OY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Versowood</a:t>
                      </a:r>
                      <a:r>
                        <a:rPr lang="en-GB" sz="1000" dirty="0">
                          <a:effectLst/>
                        </a:rPr>
                        <a:t> OY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Late-</a:t>
                      </a:r>
                      <a:r>
                        <a:rPr lang="en-GB" sz="1000" dirty="0" err="1">
                          <a:effectLst/>
                        </a:rPr>
                        <a:t>Rakenteet</a:t>
                      </a:r>
                      <a:r>
                        <a:rPr lang="en-GB" sz="1000" dirty="0">
                          <a:effectLst/>
                        </a:rPr>
                        <a:t> OY  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MetsäWood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City of Espoo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>
                          <a:effectLst/>
                        </a:rPr>
                        <a:t>Finland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GB" sz="12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City of Helsinki</a:t>
                      </a:r>
                      <a:endParaRPr lang="en-GB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000" dirty="0">
                          <a:effectLst/>
                        </a:rPr>
                        <a:t>USA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US, Dep. </a:t>
                      </a:r>
                      <a:r>
                        <a:rPr lang="en-GB" sz="1000" dirty="0">
                          <a:effectLst/>
                        </a:rPr>
                        <a:t>of </a:t>
                      </a:r>
                      <a:r>
                        <a:rPr lang="en-GB" sz="1000" dirty="0" smtClean="0">
                          <a:effectLst/>
                        </a:rPr>
                        <a:t>Agric. </a:t>
                      </a:r>
                      <a:r>
                        <a:rPr lang="en-GB" sz="1000" dirty="0">
                          <a:effectLst/>
                        </a:rPr>
                        <a:t>Forest Products </a:t>
                      </a:r>
                      <a:r>
                        <a:rPr lang="en-GB" sz="1000" dirty="0" smtClean="0">
                          <a:effectLst/>
                        </a:rPr>
                        <a:t>Lab. </a:t>
                      </a:r>
                      <a:endParaRPr lang="en-GB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696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89319" y="641236"/>
            <a:ext cx="7812868" cy="46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2pPr>
            <a:lvl3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3pPr>
            <a:lvl4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4pPr>
            <a:lvl5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5pPr>
            <a:lvl6pPr marL="25146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6pPr>
            <a:lvl7pPr marL="29718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7pPr>
            <a:lvl8pPr marL="34290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8pPr>
            <a:lvl9pPr marL="38862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9pPr>
          </a:lstStyle>
          <a:p>
            <a:r>
              <a:rPr lang="en-US" kern="0" dirty="0"/>
              <a:t>Project highlights and final results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4" y="1266500"/>
            <a:ext cx="7330742" cy="551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21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89319" y="641236"/>
            <a:ext cx="7812868" cy="46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2pPr>
            <a:lvl3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3pPr>
            <a:lvl4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4pPr>
            <a:lvl5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5pPr>
            <a:lvl6pPr marL="25146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6pPr>
            <a:lvl7pPr marL="29718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7pPr>
            <a:lvl8pPr marL="34290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8pPr>
            <a:lvl9pPr marL="38862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9pPr>
          </a:lstStyle>
          <a:p>
            <a:r>
              <a:rPr lang="en-US" kern="0" dirty="0"/>
              <a:t>Project highlights and final results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89319" y="1253726"/>
            <a:ext cx="7812867" cy="482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0000"/>
              </a:lnSpc>
              <a:spcBef>
                <a:spcPts val="350"/>
              </a:spcBef>
              <a:spcAft>
                <a:spcPts val="70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0000"/>
              </a:lnSpc>
              <a:spcBef>
                <a:spcPts val="325"/>
              </a:spcBef>
              <a:spcAft>
                <a:spcPts val="65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lnSpc>
                <a:spcPct val="90000"/>
              </a:lnSpc>
              <a:spcBef>
                <a:spcPts val="275"/>
              </a:spcBef>
              <a:spcAft>
                <a:spcPts val="55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lvl="0">
              <a:buFont typeface="Wingdings" panose="05000000000000000000" pitchFamily="2" charset="2"/>
              <a:buChar char="q"/>
            </a:pPr>
            <a:r>
              <a:rPr lang="en-GB" sz="1800" dirty="0" smtClean="0"/>
              <a:t>Exposure model: (location, climate and risk </a:t>
            </a:r>
            <a:r>
              <a:rPr lang="en-GB" sz="1800" dirty="0"/>
              <a:t>of </a:t>
            </a:r>
            <a:r>
              <a:rPr lang="en-GB" sz="1800" dirty="0" smtClean="0"/>
              <a:t>decay)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validated </a:t>
            </a:r>
            <a:r>
              <a:rPr lang="en-GB" sz="1600" dirty="0"/>
              <a:t>for a given set of timber </a:t>
            </a:r>
            <a:r>
              <a:rPr lang="en-GB" sz="1600" dirty="0" smtClean="0"/>
              <a:t>bridges</a:t>
            </a:r>
            <a:endParaRPr lang="en-US" sz="16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dirty="0" smtClean="0"/>
              <a:t>Performance model: microclimate in </a:t>
            </a:r>
            <a:r>
              <a:rPr lang="en-GB" sz="1800" dirty="0"/>
              <a:t>wooden bridge elements </a:t>
            </a:r>
            <a:r>
              <a:rPr lang="en-GB" sz="1800" dirty="0" smtClean="0"/>
              <a:t>and </a:t>
            </a:r>
            <a:r>
              <a:rPr lang="en-GB" sz="1800" dirty="0"/>
              <a:t>risk of their </a:t>
            </a:r>
            <a:r>
              <a:rPr lang="en-GB" sz="1800" dirty="0" smtClean="0"/>
              <a:t>decay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/>
              <a:t>validated for a given set of timber </a:t>
            </a:r>
            <a:r>
              <a:rPr lang="en-GB" sz="1600" dirty="0" smtClean="0"/>
              <a:t>design details</a:t>
            </a:r>
            <a:endParaRPr lang="en-US" sz="18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dirty="0" smtClean="0"/>
              <a:t>Design </a:t>
            </a:r>
            <a:r>
              <a:rPr lang="en-GB" sz="1800" dirty="0"/>
              <a:t>concepts for durable timber bridges in the span 10 – 150 </a:t>
            </a:r>
            <a:r>
              <a:rPr lang="en-GB" sz="1800" dirty="0" smtClean="0"/>
              <a:t>m: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Short/medium span: Pre-stressed timber decks and Timber-Concrete Composites improved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Network timber arch bridge with spoked hangers developed</a:t>
            </a:r>
            <a:endParaRPr lang="en-US" sz="16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dirty="0" smtClean="0"/>
              <a:t>Splicing of </a:t>
            </a:r>
            <a:r>
              <a:rPr lang="en-GB" sz="1800" dirty="0"/>
              <a:t>massive block-glued glulam cross-sections for </a:t>
            </a:r>
            <a:r>
              <a:rPr lang="en-GB" sz="1800" dirty="0" smtClean="0"/>
              <a:t>bridges: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Two butt-joint options using threaded rods developed</a:t>
            </a:r>
            <a:endParaRPr lang="en-US" sz="16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dirty="0" smtClean="0"/>
              <a:t>Detailing, performance and </a:t>
            </a:r>
            <a:r>
              <a:rPr lang="en-GB" sz="1800" dirty="0" smtClean="0"/>
              <a:t>maintenance</a:t>
            </a:r>
            <a:r>
              <a:rPr lang="en-GB" sz="1800" dirty="0" smtClean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stress-laminated </a:t>
            </a:r>
            <a:r>
              <a:rPr lang="en-GB" sz="1600" dirty="0"/>
              <a:t>wooden </a:t>
            </a:r>
            <a:r>
              <a:rPr lang="en-GB" sz="1600" dirty="0" smtClean="0"/>
              <a:t>decks improved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joint details classified and improved</a:t>
            </a:r>
            <a:endParaRPr lang="en-US" sz="16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dirty="0"/>
              <a:t>F</a:t>
            </a:r>
            <a:r>
              <a:rPr lang="en-GB" sz="1800" dirty="0" smtClean="0"/>
              <a:t>atigue </a:t>
            </a:r>
            <a:r>
              <a:rPr lang="en-GB" sz="1800" dirty="0"/>
              <a:t>strength </a:t>
            </a:r>
            <a:r>
              <a:rPr lang="en-GB" sz="1800" dirty="0" smtClean="0"/>
              <a:t>axial </a:t>
            </a:r>
            <a:r>
              <a:rPr lang="en-GB" sz="1800" dirty="0"/>
              <a:t>threaded rod </a:t>
            </a:r>
            <a:r>
              <a:rPr lang="en-GB" sz="1800" dirty="0" smtClean="0"/>
              <a:t>connectors: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 smtClean="0"/>
              <a:t>Testing performed</a:t>
            </a:r>
            <a:endParaRPr lang="en-US" sz="1600" dirty="0"/>
          </a:p>
          <a:p>
            <a:pPr marL="400050" lvl="2" indent="0"/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145452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89319" y="641236"/>
            <a:ext cx="7812868" cy="46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2pPr>
            <a:lvl3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3pPr>
            <a:lvl4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4pPr>
            <a:lvl5pPr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8000"/>
                </a:solidFill>
                <a:latin typeface="Arial" charset="0"/>
              </a:defRPr>
            </a:lvl5pPr>
            <a:lvl6pPr marL="25146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6pPr>
            <a:lvl7pPr marL="29718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7pPr>
            <a:lvl8pPr marL="34290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8pPr>
            <a:lvl9pPr marL="3886200" indent="-228600" algn="l" defTabSz="449263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rgbClr val="00587C"/>
                </a:solidFill>
                <a:latin typeface="Arial" charset="0"/>
              </a:defRPr>
            </a:lvl9pPr>
          </a:lstStyle>
          <a:p>
            <a:r>
              <a:rPr lang="en-US" kern="0" dirty="0"/>
              <a:t>Expected impact and target groups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2" t="926" r="15556" b="4260"/>
          <a:stretch/>
        </p:blipFill>
        <p:spPr bwMode="auto">
          <a:xfrm>
            <a:off x="1115616" y="1109710"/>
            <a:ext cx="6876764" cy="57036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5846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99592" y="80963"/>
            <a:ext cx="7818273" cy="32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7575" algn="r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tabLst>
                <a:tab pos="7718425" algn="r"/>
              </a:tabLst>
            </a:pPr>
            <a:r>
              <a:rPr lang="en-US" sz="1400" b="1" dirty="0">
                <a:solidFill>
                  <a:schemeClr val="tx1"/>
                </a:solidFill>
                <a:latin typeface="Arial" charset="0"/>
              </a:rPr>
              <a:t>	WoodWisdom-Net Seminar – Edinburgh 4-5 April 2017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89319" y="641399"/>
            <a:ext cx="7812868" cy="425885"/>
          </a:xfrm>
        </p:spPr>
        <p:txBody>
          <a:bodyPr/>
          <a:lstStyle/>
          <a:p>
            <a:r>
              <a:rPr lang="en-US" dirty="0"/>
              <a:t>Lessons learnt and open questions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04998" y="1520788"/>
            <a:ext cx="7812867" cy="438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0000"/>
              </a:lnSpc>
              <a:spcBef>
                <a:spcPts val="350"/>
              </a:spcBef>
              <a:spcAft>
                <a:spcPts val="70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0000"/>
              </a:lnSpc>
              <a:spcBef>
                <a:spcPts val="325"/>
              </a:spcBef>
              <a:spcAft>
                <a:spcPts val="65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lnSpc>
                <a:spcPct val="90000"/>
              </a:lnSpc>
              <a:spcBef>
                <a:spcPts val="275"/>
              </a:spcBef>
              <a:spcAft>
                <a:spcPts val="55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ts val="2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285750" lvl="1">
              <a:buFont typeface="Arial" panose="020B0604020202020204" pitchFamily="34" charset="0"/>
              <a:buChar char="•"/>
            </a:pPr>
            <a:r>
              <a:rPr lang="en-US" sz="1800" kern="0" dirty="0" smtClean="0"/>
              <a:t>Consortium with many partners can be handled (20p)</a:t>
            </a:r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en-US" sz="1600" kern="0" dirty="0" smtClean="0"/>
              <a:t>Also organized on national level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en-US" sz="1800" kern="0" dirty="0" smtClean="0"/>
              <a:t>Regular 2-3 days consortium meetings</a:t>
            </a:r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en-US" sz="1600" kern="0" dirty="0" smtClean="0"/>
              <a:t>Total 7 physical </a:t>
            </a:r>
            <a:r>
              <a:rPr lang="en-US" sz="1600" kern="0" dirty="0" smtClean="0"/>
              <a:t>meetings (</a:t>
            </a:r>
            <a:r>
              <a:rPr lang="nb-NO" sz="1600" kern="0" dirty="0" err="1"/>
              <a:t>Physical</a:t>
            </a:r>
            <a:r>
              <a:rPr lang="nb-NO" sz="1600" kern="0" dirty="0"/>
              <a:t> partner </a:t>
            </a:r>
            <a:r>
              <a:rPr lang="nb-NO" sz="1600" kern="0" dirty="0" err="1"/>
              <a:t>meetings</a:t>
            </a:r>
            <a:r>
              <a:rPr lang="nb-NO" sz="1600" kern="0" dirty="0"/>
              <a:t> </a:t>
            </a:r>
            <a:r>
              <a:rPr lang="nb-NO" sz="1600" kern="0" dirty="0" err="1"/>
              <a:t>are</a:t>
            </a:r>
            <a:r>
              <a:rPr lang="nb-NO" sz="1600" kern="0" dirty="0"/>
              <a:t> </a:t>
            </a:r>
            <a:r>
              <a:rPr lang="nb-NO" sz="1600" kern="0" dirty="0" err="1" smtClean="0"/>
              <a:t>expensive</a:t>
            </a:r>
            <a:r>
              <a:rPr lang="nb-NO" sz="1600" kern="0" dirty="0" smtClean="0"/>
              <a:t>)</a:t>
            </a:r>
            <a:endParaRPr lang="en-US" sz="1600" kern="0" dirty="0" smtClean="0"/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en-US" sz="1600" kern="0" dirty="0" smtClean="0"/>
              <a:t>Group meetings</a:t>
            </a:r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en-US" sz="1600" kern="0" dirty="0" smtClean="0"/>
              <a:t>Skype </a:t>
            </a:r>
            <a:r>
              <a:rPr lang="en-US" sz="1600" kern="0" dirty="0" smtClean="0"/>
              <a:t>meetings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nb-NO" sz="1800" kern="0" dirty="0" err="1" smtClean="0"/>
              <a:t>Take</a:t>
            </a:r>
            <a:r>
              <a:rPr lang="nb-NO" sz="1800" kern="0" dirty="0" smtClean="0"/>
              <a:t> </a:t>
            </a:r>
            <a:r>
              <a:rPr lang="nb-NO" sz="1800" kern="0" dirty="0" err="1"/>
              <a:t>long</a:t>
            </a:r>
            <a:r>
              <a:rPr lang="nb-NO" sz="1800" kern="0" dirty="0"/>
              <a:t> time </a:t>
            </a:r>
            <a:r>
              <a:rPr lang="nb-NO" sz="1800" kern="0" dirty="0" err="1"/>
              <a:t>before</a:t>
            </a:r>
            <a:r>
              <a:rPr lang="nb-NO" sz="1800" kern="0" dirty="0"/>
              <a:t> </a:t>
            </a:r>
            <a:r>
              <a:rPr lang="nb-NO" sz="1800" kern="0" dirty="0" err="1"/>
              <a:t>PhD</a:t>
            </a:r>
            <a:r>
              <a:rPr lang="nb-NO" sz="1800" kern="0" dirty="0"/>
              <a:t> students </a:t>
            </a:r>
            <a:r>
              <a:rPr lang="nb-NO" sz="1800" kern="0" dirty="0" err="1"/>
              <a:t>become</a:t>
            </a:r>
            <a:r>
              <a:rPr lang="nb-NO" sz="1800" kern="0" dirty="0"/>
              <a:t> </a:t>
            </a:r>
            <a:r>
              <a:rPr lang="nb-NO" sz="1800" kern="0" dirty="0" err="1"/>
              <a:t>productive</a:t>
            </a:r>
            <a:endParaRPr lang="nb-NO" sz="1800" kern="0" dirty="0"/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nb-NO" sz="1600" kern="0" dirty="0"/>
              <a:t>	(</a:t>
            </a:r>
            <a:r>
              <a:rPr lang="nb-NO" sz="1600" kern="0" dirty="0" err="1"/>
              <a:t>three</a:t>
            </a:r>
            <a:r>
              <a:rPr lang="nb-NO" sz="1600" kern="0" dirty="0"/>
              <a:t> </a:t>
            </a:r>
            <a:r>
              <a:rPr lang="nb-NO" sz="1600" kern="0" dirty="0" err="1"/>
              <a:t>years</a:t>
            </a:r>
            <a:r>
              <a:rPr lang="nb-NO" sz="1600" kern="0" dirty="0"/>
              <a:t> </a:t>
            </a:r>
            <a:r>
              <a:rPr lang="nb-NO" sz="1600" kern="0" dirty="0" err="1"/>
              <a:t>duration</a:t>
            </a:r>
            <a:r>
              <a:rPr lang="nb-NO" sz="1600" kern="0" dirty="0"/>
              <a:t> </a:t>
            </a:r>
            <a:r>
              <a:rPr lang="nb-NO" sz="1600" kern="0" dirty="0" err="1"/>
              <a:t>too</a:t>
            </a:r>
            <a:r>
              <a:rPr lang="nb-NO" sz="1600" kern="0" dirty="0"/>
              <a:t> </a:t>
            </a:r>
            <a:r>
              <a:rPr lang="nb-NO" sz="1600" kern="0" dirty="0" err="1"/>
              <a:t>short</a:t>
            </a:r>
            <a:r>
              <a:rPr lang="nb-NO" sz="1600" kern="0" dirty="0"/>
              <a:t>?)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nb-NO" sz="1800" kern="0" dirty="0" smtClean="0"/>
              <a:t>Industry </a:t>
            </a:r>
            <a:r>
              <a:rPr lang="nb-NO" sz="1800" kern="0" dirty="0" err="1"/>
              <a:t>involvement</a:t>
            </a:r>
            <a:r>
              <a:rPr lang="nb-NO" sz="1800" kern="0" dirty="0"/>
              <a:t> is </a:t>
            </a:r>
            <a:r>
              <a:rPr lang="nb-NO" sz="1800" kern="0" dirty="0" err="1"/>
              <a:t>very</a:t>
            </a:r>
            <a:r>
              <a:rPr lang="nb-NO" sz="1800" kern="0" dirty="0"/>
              <a:t> different from partner to partner</a:t>
            </a:r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nb-NO" sz="1600" kern="0" dirty="0" err="1"/>
              <a:t>Possibly</a:t>
            </a:r>
            <a:r>
              <a:rPr lang="nb-NO" sz="1600" kern="0" dirty="0"/>
              <a:t> different </a:t>
            </a:r>
            <a:r>
              <a:rPr lang="nb-NO" sz="1600" kern="0" dirty="0" err="1"/>
              <a:t>views</a:t>
            </a:r>
            <a:r>
              <a:rPr lang="nb-NO" sz="1600" kern="0" dirty="0"/>
              <a:t> </a:t>
            </a:r>
            <a:r>
              <a:rPr lang="nb-NO" sz="1600" kern="0" dirty="0" err="1"/>
              <a:t>on</a:t>
            </a:r>
            <a:r>
              <a:rPr lang="nb-NO" sz="1600" kern="0" dirty="0"/>
              <a:t> </a:t>
            </a:r>
            <a:r>
              <a:rPr lang="nb-NO" sz="1600" kern="0" dirty="0" err="1"/>
              <a:t>the</a:t>
            </a:r>
            <a:r>
              <a:rPr lang="nb-NO" sz="1600" kern="0" dirty="0"/>
              <a:t> </a:t>
            </a:r>
            <a:r>
              <a:rPr lang="nb-NO" sz="1600" kern="0" dirty="0" err="1"/>
              <a:t>weight</a:t>
            </a:r>
            <a:r>
              <a:rPr lang="nb-NO" sz="1600" kern="0" dirty="0"/>
              <a:t> </a:t>
            </a:r>
            <a:r>
              <a:rPr lang="nb-NO" sz="1600" kern="0" dirty="0" err="1"/>
              <a:t>on</a:t>
            </a:r>
            <a:r>
              <a:rPr lang="nb-NO" sz="1600" kern="0" dirty="0"/>
              <a:t> </a:t>
            </a:r>
            <a:r>
              <a:rPr lang="nb-NO" sz="1600" kern="0" dirty="0" err="1"/>
              <a:t>short</a:t>
            </a:r>
            <a:r>
              <a:rPr lang="nb-NO" sz="1600" kern="0" dirty="0"/>
              <a:t>/</a:t>
            </a:r>
            <a:r>
              <a:rPr lang="nb-NO" sz="1600" kern="0" dirty="0" err="1"/>
              <a:t>long</a:t>
            </a:r>
            <a:r>
              <a:rPr lang="nb-NO" sz="1600" kern="0" dirty="0"/>
              <a:t> term </a:t>
            </a:r>
            <a:r>
              <a:rPr lang="nb-NO" sz="1600" kern="0" dirty="0" err="1"/>
              <a:t>topics</a:t>
            </a:r>
            <a:r>
              <a:rPr lang="nb-NO" sz="1600" kern="0" dirty="0"/>
              <a:t> </a:t>
            </a:r>
            <a:r>
              <a:rPr lang="nb-NO" sz="1600" kern="0" dirty="0" err="1"/>
              <a:t>among</a:t>
            </a:r>
            <a:r>
              <a:rPr lang="nb-NO" sz="1600" kern="0" dirty="0"/>
              <a:t> partners.</a:t>
            </a:r>
          </a:p>
          <a:p>
            <a:pPr marL="0" lvl="1" indent="0"/>
            <a:r>
              <a:rPr lang="en-US" sz="1800" kern="0" dirty="0"/>
              <a:t>	</a:t>
            </a:r>
          </a:p>
          <a:p>
            <a:pPr marL="0" lvl="1" indent="0"/>
            <a:endParaRPr 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228217060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341</Words>
  <Application>Microsoft Office PowerPoint</Application>
  <PresentationFormat>On-screen Show (4:3)</PresentationFormat>
  <Paragraphs>113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Blank Presentation</vt:lpstr>
      <vt:lpstr>1_Mukautettu suunnittelumalli</vt:lpstr>
      <vt:lpstr>Mukautettu suunnittelumalli</vt:lpstr>
      <vt:lpstr>PowerPoint Presentation</vt:lpstr>
      <vt:lpstr>PowerPoint Presentation</vt:lpstr>
      <vt:lpstr>4 countries:  Finland Norway Sweden USA</vt:lpstr>
      <vt:lpstr>PowerPoint Presentation</vt:lpstr>
      <vt:lpstr>PowerPoint Presentation</vt:lpstr>
      <vt:lpstr>PowerPoint Presentation</vt:lpstr>
      <vt:lpstr>Lessons learnt and open 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 - WoodWisdom-Net Joint Call 2</dc:title>
  <dc:subject>Presentation template</dc:subject>
  <dc:creator>Mika</dc:creator>
  <cp:lastModifiedBy>Kjell Arne Malo</cp:lastModifiedBy>
  <cp:revision>899</cp:revision>
  <cp:lastPrinted>2015-05-18T08:45:54Z</cp:lastPrinted>
  <dcterms:created xsi:type="dcterms:W3CDTF">1997-08-26T14:27:05Z</dcterms:created>
  <dcterms:modified xsi:type="dcterms:W3CDTF">2017-03-27T18:54:29Z</dcterms:modified>
</cp:coreProperties>
</file>