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3" r:id="rId4"/>
    <p:sldId id="264" r:id="rId5"/>
    <p:sldId id="266" r:id="rId6"/>
    <p:sldId id="265" r:id="rId7"/>
    <p:sldId id="259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A9A62A"/>
    <a:srgbClr val="006A68"/>
    <a:srgbClr val="009999"/>
    <a:srgbClr val="452268"/>
    <a:srgbClr val="CCCC33"/>
    <a:srgbClr val="66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D529C-834F-4567-9C68-0A3A8CCA4B41}" type="datetimeFigureOut">
              <a:rPr lang="fr-FR" smtClean="0"/>
              <a:t>15/02/2019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78D85-79C1-4EF0-852A-7C058CE80FA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084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ctrTitle"/>
          </p:nvPr>
        </p:nvSpPr>
        <p:spPr>
          <a:xfrm>
            <a:off x="1679027" y="1894672"/>
            <a:ext cx="8831319" cy="1883919"/>
          </a:xfrm>
        </p:spPr>
        <p:txBody>
          <a:bodyPr anchor="b" anchorCtr="1">
            <a:normAutofit/>
          </a:bodyPr>
          <a:lstStyle>
            <a:lvl1pPr algn="ctr">
              <a:defRPr sz="4000" b="1">
                <a:solidFill>
                  <a:srgbClr val="009999"/>
                </a:solidFill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 txBox="1">
            <a:spLocks noGrp="1"/>
          </p:cNvSpPr>
          <p:nvPr>
            <p:ph type="subTitle" idx="1"/>
          </p:nvPr>
        </p:nvSpPr>
        <p:spPr>
          <a:xfrm>
            <a:off x="1679027" y="4128653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>
                <a:solidFill>
                  <a:srgbClr val="006A68"/>
                </a:solidFill>
              </a:defRPr>
            </a:lvl1pPr>
          </a:lstStyle>
          <a:p>
            <a:pPr lvl="0"/>
            <a:r>
              <a:rPr lang="fr-FR" dirty="0"/>
              <a:t>Modifiez le style des sous-titres du masque</a:t>
            </a:r>
            <a:endParaRPr lang="en-GB" dirty="0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7"/>
          </p:nvPr>
        </p:nvSpPr>
        <p:spPr>
          <a:xfrm>
            <a:off x="78827" y="6356350"/>
            <a:ext cx="1099138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9"/>
          </p:nvPr>
        </p:nvSpPr>
        <p:spPr>
          <a:xfrm>
            <a:off x="1679027" y="6356245"/>
            <a:ext cx="2219278" cy="365129"/>
          </a:xfrm>
        </p:spPr>
        <p:txBody>
          <a:bodyPr/>
          <a:lstStyle>
            <a:lvl1pPr>
              <a:defRPr b="1">
                <a:solidFill>
                  <a:srgbClr val="A9A62A"/>
                </a:solidFill>
              </a:defRPr>
            </a:lvl1pPr>
          </a:lstStyle>
          <a:p>
            <a:pPr algn="l"/>
            <a:r>
              <a:rPr lang="fr-FR" dirty="0" smtClean="0"/>
              <a:t>Rencontres </a:t>
            </a:r>
            <a:r>
              <a:rPr lang="fr-FR" dirty="0" err="1" smtClean="0"/>
              <a:t>Woodrise</a:t>
            </a:r>
            <a:r>
              <a:rPr lang="fr-FR" dirty="0" smtClean="0"/>
              <a:t> -  Genève </a:t>
            </a:r>
            <a:endParaRPr lang="fr-FR" dirty="0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12AED0B-6862-46AA-B2A4-BAECE6E204BB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33058" y="179393"/>
            <a:ext cx="1241490" cy="81756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7"/>
          <p:cNvSpPr txBox="1"/>
          <p:nvPr userDrawn="1"/>
        </p:nvSpPr>
        <p:spPr>
          <a:xfrm>
            <a:off x="8153403" y="179393"/>
            <a:ext cx="28493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900" dirty="0">
                <a:latin typeface="Calibri" pitchFamily="34"/>
                <a:ea typeface="Times New Roman" pitchFamily="18"/>
                <a:cs typeface="Times New Roman" pitchFamily="18"/>
              </a:rPr>
              <a:t>The project has received funding from the European Union’s Horizon 2020 research and innovation programme under grant agreement no. 820892</a:t>
            </a:r>
            <a:r>
              <a:rPr lang="en-GB" sz="900" dirty="0" smtClean="0">
                <a:latin typeface="Calibri" pitchFamily="34"/>
                <a:ea typeface="Times New Roman" pitchFamily="18"/>
                <a:cs typeface="Times New Roman" pitchFamily="18"/>
              </a:rPr>
              <a:t>.</a:t>
            </a:r>
            <a:endParaRPr lang="fr-FR" sz="900" dirty="0"/>
          </a:p>
        </p:txBody>
      </p:sp>
      <p:pic>
        <p:nvPicPr>
          <p:cNvPr id="9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27" y="0"/>
            <a:ext cx="1858514" cy="14583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tangle 10"/>
          <p:cNvSpPr/>
          <p:nvPr userDrawn="1"/>
        </p:nvSpPr>
        <p:spPr>
          <a:xfrm flipH="1">
            <a:off x="1546599" y="2112578"/>
            <a:ext cx="77248" cy="3042745"/>
          </a:xfrm>
          <a:prstGeom prst="rect">
            <a:avLst/>
          </a:prstGeom>
          <a:solidFill>
            <a:srgbClr val="452268"/>
          </a:solidFill>
          <a:ln>
            <a:solidFill>
              <a:srgbClr val="452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 flipH="1">
            <a:off x="11330943" y="6356245"/>
            <a:ext cx="45719" cy="365234"/>
          </a:xfrm>
          <a:prstGeom prst="rect">
            <a:avLst/>
          </a:prstGeom>
          <a:solidFill>
            <a:srgbClr val="452268"/>
          </a:solidFill>
          <a:ln>
            <a:solidFill>
              <a:srgbClr val="452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61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0105E-C23E-4CC4-8967-080B914B9FD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56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A81701-39F0-4533-96A6-F8292B9C683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74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914399" y="365129"/>
            <a:ext cx="10439403" cy="132555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9999"/>
                </a:solidFill>
              </a:defRPr>
            </a:lvl1pPr>
          </a:lstStyle>
          <a:p>
            <a:pPr lvl="0"/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>
          <a:xfrm>
            <a:off x="914397" y="1802433"/>
            <a:ext cx="10439405" cy="4351336"/>
          </a:xfrm>
        </p:spPr>
        <p:txBody>
          <a:bodyPr/>
          <a:lstStyle>
            <a:lvl1pPr>
              <a:defRPr>
                <a:solidFill>
                  <a:srgbClr val="006A68"/>
                </a:solidFill>
              </a:defRPr>
            </a:lvl1pPr>
            <a:lvl2pPr>
              <a:defRPr>
                <a:solidFill>
                  <a:srgbClr val="4D4D4D"/>
                </a:solidFill>
              </a:defRPr>
            </a:lvl2pPr>
            <a:lvl3pPr>
              <a:defRPr>
                <a:solidFill>
                  <a:srgbClr val="4D4D4D"/>
                </a:solidFill>
              </a:defRPr>
            </a:lvl3pPr>
            <a:lvl4pPr>
              <a:defRPr>
                <a:solidFill>
                  <a:srgbClr val="4D4D4D"/>
                </a:solidFill>
              </a:defRPr>
            </a:lvl4pPr>
            <a:lvl5pPr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9"/>
          </p:nvPr>
        </p:nvSpPr>
        <p:spPr>
          <a:xfrm>
            <a:off x="838202" y="6359198"/>
            <a:ext cx="2173011" cy="365129"/>
          </a:xfrm>
        </p:spPr>
        <p:txBody>
          <a:bodyPr/>
          <a:lstStyle>
            <a:lvl1pPr>
              <a:defRPr b="1">
                <a:solidFill>
                  <a:srgbClr val="A9A62A"/>
                </a:solidFill>
              </a:defRPr>
            </a:lvl1pPr>
          </a:lstStyle>
          <a:p>
            <a:r>
              <a:rPr lang="fr-FR" dirty="0" smtClean="0"/>
              <a:t>Rencontres </a:t>
            </a:r>
            <a:r>
              <a:rPr lang="fr-FR" dirty="0" err="1" smtClean="0"/>
              <a:t>Woodrise</a:t>
            </a:r>
            <a:r>
              <a:rPr lang="fr-FR" dirty="0" smtClean="0"/>
              <a:t> -  Genève </a:t>
            </a:r>
            <a:endParaRPr lang="fr-FR" dirty="0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A9A62A"/>
                </a:solidFill>
              </a:defRPr>
            </a:lvl1pPr>
          </a:lstStyle>
          <a:p>
            <a:fld id="{E7D09A86-F491-4F07-9D06-915A902EEF2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Triangle isocèle 6"/>
          <p:cNvSpPr/>
          <p:nvPr userDrawn="1"/>
        </p:nvSpPr>
        <p:spPr>
          <a:xfrm rot="5400000">
            <a:off x="6044577" y="-3761571"/>
            <a:ext cx="113354" cy="10373711"/>
          </a:xfrm>
          <a:prstGeom prst="triangle">
            <a:avLst>
              <a:gd name="adj" fmla="val 48742"/>
            </a:avLst>
          </a:prstGeom>
          <a:solidFill>
            <a:srgbClr val="452268"/>
          </a:solidFill>
          <a:ln>
            <a:solidFill>
              <a:srgbClr val="452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3228" cy="7793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5766" y="112330"/>
            <a:ext cx="630620" cy="415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ZoneTexte 9"/>
          <p:cNvSpPr txBox="1"/>
          <p:nvPr userDrawn="1"/>
        </p:nvSpPr>
        <p:spPr>
          <a:xfrm>
            <a:off x="9703676" y="142895"/>
            <a:ext cx="18366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600" dirty="0">
                <a:latin typeface="Calibri" pitchFamily="34"/>
                <a:ea typeface="Times New Roman" pitchFamily="18"/>
                <a:cs typeface="Times New Roman" pitchFamily="18"/>
              </a:rPr>
              <a:t>The project has received funding from the European Union’s Horizon 2020 research and innovation programme under grant agreement no. 820892</a:t>
            </a:r>
            <a:r>
              <a:rPr lang="en-GB" sz="700" dirty="0" smtClean="0">
                <a:latin typeface="Calibri" pitchFamily="34"/>
                <a:ea typeface="Times New Roman" pitchFamily="18"/>
                <a:cs typeface="Times New Roman" pitchFamily="18"/>
              </a:rPr>
              <a:t>.</a:t>
            </a:r>
            <a:endParaRPr lang="fr-FR" sz="700" dirty="0"/>
          </a:p>
        </p:txBody>
      </p:sp>
      <p:sp>
        <p:nvSpPr>
          <p:cNvPr id="11" name="Rectangle 10"/>
          <p:cNvSpPr/>
          <p:nvPr userDrawn="1"/>
        </p:nvSpPr>
        <p:spPr>
          <a:xfrm flipH="1">
            <a:off x="11330943" y="6356245"/>
            <a:ext cx="45719" cy="365234"/>
          </a:xfrm>
          <a:prstGeom prst="rect">
            <a:avLst/>
          </a:prstGeom>
          <a:solidFill>
            <a:srgbClr val="452268"/>
          </a:solidFill>
          <a:ln>
            <a:solidFill>
              <a:srgbClr val="4522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56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BADC40-CB71-4559-B707-CAF03B149C9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73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2CD9FE-9653-4B21-AE77-CFFCB4E4D9C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1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8" name="Espace réservé du pied de page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9" name="Espace réservé du numéro de diapositive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56AC68-50C7-42DC-9A0C-39B9087DA95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0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Espace réservé du pied de page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5" name="Espace réservé du numéro de diapositive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AD7C9C-CE3E-42CA-BE37-B690261BF83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9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3" name="Espace réservé du pied de page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4" name="Espace réservé du numéro de diapositive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AC9E2E-1A67-4676-8BAA-4627D38EE43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69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1141B-2375-4F2A-8501-C6588B0C2D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52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Espace réservé du texte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Espace réservé du pied de page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7" name="Espace réservé du numéro de diapositive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100753-300F-4D90-A822-9957C462E1A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95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Espace réservé du pied de page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GB" smtClean="0"/>
              <a:t>Rencontres Woodrise -  Genève </a:t>
            </a:r>
            <a:endParaRPr lang="en-GB"/>
          </a:p>
        </p:txBody>
      </p:sp>
      <p:sp>
        <p:nvSpPr>
          <p:cNvPr id="6" name="Espace réservé du numéro de diapositive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60577EB-CC5C-4300-86BC-790BF32FD8F8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ne-Christine.Ritschkoff@vtt.f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nne-Christine.Ritschkoff@vtt.fi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ctrTitle"/>
          </p:nvPr>
        </p:nvSpPr>
        <p:spPr>
          <a:xfrm>
            <a:off x="1524003" y="1759918"/>
            <a:ext cx="9144000" cy="2387598"/>
          </a:xfrm>
        </p:spPr>
        <p:txBody>
          <a:bodyPr>
            <a:normAutofit/>
          </a:bodyPr>
          <a:lstStyle/>
          <a:p>
            <a:pPr lvl="0"/>
            <a:r>
              <a:rPr lang="en-GB" b="1" dirty="0">
                <a:solidFill>
                  <a:srgbClr val="31849B"/>
                </a:solidFill>
                <a:latin typeface="Calibri"/>
                <a:cs typeface="Arial" pitchFamily="34"/>
              </a:rPr>
              <a:t>Underpinning the vital role of the </a:t>
            </a:r>
            <a:br>
              <a:rPr lang="en-GB" b="1" dirty="0">
                <a:solidFill>
                  <a:srgbClr val="31849B"/>
                </a:solidFill>
                <a:latin typeface="Calibri"/>
                <a:cs typeface="Arial" pitchFamily="34"/>
              </a:rPr>
            </a:br>
            <a:r>
              <a:rPr lang="en-GB" b="1" dirty="0">
                <a:solidFill>
                  <a:srgbClr val="31849B"/>
                </a:solidFill>
                <a:latin typeface="Calibri"/>
                <a:cs typeface="Arial" pitchFamily="34"/>
              </a:rPr>
              <a:t>forest-based sector </a:t>
            </a:r>
            <a:br>
              <a:rPr lang="en-GB" b="1" dirty="0">
                <a:solidFill>
                  <a:srgbClr val="31849B"/>
                </a:solidFill>
                <a:latin typeface="Calibri"/>
                <a:cs typeface="Arial" pitchFamily="34"/>
              </a:rPr>
            </a:br>
            <a:r>
              <a:rPr lang="en-GB" b="1" dirty="0">
                <a:solidFill>
                  <a:srgbClr val="31849B"/>
                </a:solidFill>
                <a:latin typeface="Calibri"/>
                <a:cs typeface="Arial" pitchFamily="34"/>
              </a:rPr>
              <a:t>in the Circular </a:t>
            </a:r>
            <a:r>
              <a:rPr lang="en-GB" b="1" dirty="0" err="1">
                <a:solidFill>
                  <a:srgbClr val="31849B"/>
                </a:solidFill>
                <a:latin typeface="Calibri"/>
                <a:cs typeface="Arial" pitchFamily="34"/>
              </a:rPr>
              <a:t>Bioeconomy</a:t>
            </a:r>
            <a:endParaRPr lang="en-GB" b="1" dirty="0">
              <a:solidFill>
                <a:srgbClr val="31849B"/>
              </a:solidFill>
              <a:latin typeface="Calibri"/>
              <a:cs typeface="Arial" pitchFamily="34"/>
            </a:endParaRPr>
          </a:p>
        </p:txBody>
      </p:sp>
      <p:sp>
        <p:nvSpPr>
          <p:cNvPr id="3" name="Sous-titre 2"/>
          <p:cNvSpPr txBox="1">
            <a:spLocks noGrp="1"/>
          </p:cNvSpPr>
          <p:nvPr>
            <p:ph type="subTitle" idx="1"/>
          </p:nvPr>
        </p:nvSpPr>
        <p:spPr>
          <a:xfrm>
            <a:off x="1524003" y="4509427"/>
            <a:ext cx="9144000" cy="1272537"/>
          </a:xfrm>
        </p:spPr>
        <p:txBody>
          <a:bodyPr>
            <a:normAutofit/>
          </a:bodyPr>
          <a:lstStyle/>
          <a:p>
            <a:pPr lvl="0"/>
            <a:r>
              <a:rPr lang="en-GB" dirty="0" err="1" smtClean="0"/>
              <a:t>WoodCircus</a:t>
            </a:r>
            <a:r>
              <a:rPr lang="en-GB" dirty="0" smtClean="0"/>
              <a:t> in nutshell</a:t>
            </a:r>
          </a:p>
          <a:p>
            <a:pPr lvl="0"/>
            <a:r>
              <a:rPr lang="en-GB" dirty="0" smtClean="0"/>
              <a:t>Anne-Christine </a:t>
            </a:r>
            <a:r>
              <a:rPr lang="en-GB" dirty="0" smtClean="0"/>
              <a:t>Ritschkoff</a:t>
            </a:r>
            <a:endParaRPr lang="en-GB" dirty="0" smtClean="0"/>
          </a:p>
        </p:txBody>
      </p:sp>
      <p:sp>
        <p:nvSpPr>
          <p:cNvPr id="7" name="Sous-titre 2"/>
          <p:cNvSpPr txBox="1"/>
          <p:nvPr/>
        </p:nvSpPr>
        <p:spPr>
          <a:xfrm>
            <a:off x="1821855" y="6374999"/>
            <a:ext cx="9150227" cy="360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 dirty="0">
                <a:solidFill>
                  <a:srgbClr val="4D4D4D"/>
                </a:solidFill>
                <a:uFillTx/>
                <a:latin typeface="Calibri"/>
              </a:rPr>
              <a:t>Coordinator: VTT Technical Research Centre of Finland Ltd. / </a:t>
            </a: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2"/>
              </a:rPr>
              <a:t>Anne-Christine.Ritschkoff@vtt.fi</a:t>
            </a: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1512" y="457409"/>
            <a:ext cx="10372290" cy="876442"/>
          </a:xfrm>
        </p:spPr>
        <p:txBody>
          <a:bodyPr>
            <a:normAutofit/>
          </a:bodyPr>
          <a:lstStyle/>
          <a:p>
            <a:r>
              <a:rPr lang="en-GB" sz="3600" dirty="0" err="1" smtClean="0"/>
              <a:t>WoodCircus</a:t>
            </a:r>
            <a:r>
              <a:rPr lang="en-GB" sz="3600" dirty="0" smtClean="0"/>
              <a:t> facts</a:t>
            </a:r>
            <a:endParaRPr lang="en-GB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Grant </a:t>
            </a:r>
            <a:r>
              <a:rPr lang="fi-FI" dirty="0" err="1"/>
              <a:t>Agreement</a:t>
            </a:r>
            <a:r>
              <a:rPr lang="fi-FI" dirty="0"/>
              <a:t> </a:t>
            </a:r>
            <a:r>
              <a:rPr lang="fi-FI" dirty="0" err="1"/>
              <a:t>number</a:t>
            </a:r>
            <a:r>
              <a:rPr lang="fi-FI" dirty="0"/>
              <a:t>: 820892</a:t>
            </a:r>
          </a:p>
          <a:p>
            <a:r>
              <a:rPr lang="fi-FI" dirty="0" err="1"/>
              <a:t>Type</a:t>
            </a:r>
            <a:r>
              <a:rPr lang="fi-FI" dirty="0"/>
              <a:t> of Action: CSA</a:t>
            </a:r>
          </a:p>
          <a:p>
            <a:r>
              <a:rPr lang="fi-FI" dirty="0" err="1"/>
              <a:t>Topic</a:t>
            </a:r>
            <a:r>
              <a:rPr lang="fi-FI" dirty="0"/>
              <a:t>: CE-SC5-08-2018-2019-2020</a:t>
            </a:r>
          </a:p>
          <a:p>
            <a:r>
              <a:rPr lang="fi-FI" dirty="0" err="1"/>
              <a:t>Duration</a:t>
            </a:r>
            <a:r>
              <a:rPr lang="fi-FI" dirty="0"/>
              <a:t>: 36 </a:t>
            </a:r>
            <a:r>
              <a:rPr lang="fi-FI" dirty="0" err="1"/>
              <a:t>months</a:t>
            </a:r>
            <a:r>
              <a:rPr lang="fi-FI" dirty="0"/>
              <a:t> (3 </a:t>
            </a:r>
            <a:r>
              <a:rPr lang="fi-FI" dirty="0" err="1"/>
              <a:t>yrs</a:t>
            </a:r>
            <a:r>
              <a:rPr lang="fi-FI" dirty="0"/>
              <a:t>) 01/11/2018 – 3/10/2021</a:t>
            </a:r>
          </a:p>
          <a:p>
            <a:r>
              <a:rPr lang="fi-FI" dirty="0"/>
              <a:t>Maximum EU </a:t>
            </a:r>
            <a:r>
              <a:rPr lang="fi-FI" dirty="0" err="1"/>
              <a:t>Contribution</a:t>
            </a:r>
            <a:r>
              <a:rPr lang="fi-FI" dirty="0"/>
              <a:t> : 2 973 953,75 €</a:t>
            </a:r>
          </a:p>
          <a:p>
            <a:r>
              <a:rPr lang="fi-FI" dirty="0" err="1"/>
              <a:t>Reimbursement</a:t>
            </a:r>
            <a:r>
              <a:rPr lang="fi-FI" dirty="0"/>
              <a:t> </a:t>
            </a:r>
            <a:r>
              <a:rPr lang="fi-FI" dirty="0" err="1"/>
              <a:t>rate</a:t>
            </a:r>
            <a:r>
              <a:rPr lang="fi-FI" dirty="0"/>
              <a:t>: 100% for </a:t>
            </a:r>
            <a:r>
              <a:rPr lang="fi-FI" dirty="0" err="1"/>
              <a:t>direct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</a:t>
            </a:r>
          </a:p>
          <a:p>
            <a:r>
              <a:rPr lang="fi-FI" dirty="0" err="1"/>
              <a:t>Indirect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(</a:t>
            </a:r>
            <a:r>
              <a:rPr lang="fi-FI" dirty="0" err="1"/>
              <a:t>flat</a:t>
            </a:r>
            <a:r>
              <a:rPr lang="fi-FI" dirty="0"/>
              <a:t> </a:t>
            </a:r>
            <a:r>
              <a:rPr lang="fi-FI" dirty="0" err="1"/>
              <a:t>rate</a:t>
            </a:r>
            <a:r>
              <a:rPr lang="fi-FI" dirty="0"/>
              <a:t>): 25 % of </a:t>
            </a:r>
            <a:r>
              <a:rPr lang="fi-FI" dirty="0" err="1"/>
              <a:t>direct</a:t>
            </a:r>
            <a:r>
              <a:rPr lang="fi-FI" dirty="0"/>
              <a:t> </a:t>
            </a:r>
            <a:r>
              <a:rPr lang="fi-FI" dirty="0" err="1"/>
              <a:t>costs</a:t>
            </a:r>
            <a:r>
              <a:rPr lang="fi-FI" dirty="0"/>
              <a:t> (</a:t>
            </a:r>
            <a:r>
              <a:rPr lang="fi-FI" dirty="0" err="1"/>
              <a:t>excl</a:t>
            </a:r>
            <a:r>
              <a:rPr lang="fi-FI" dirty="0"/>
              <a:t>. </a:t>
            </a:r>
            <a:r>
              <a:rPr lang="fi-FI" dirty="0" err="1"/>
              <a:t>subcontracting</a:t>
            </a:r>
            <a:r>
              <a:rPr lang="fi-FI" dirty="0"/>
              <a:t>) for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organisations</a:t>
            </a:r>
            <a:endParaRPr lang="fi-FI" dirty="0"/>
          </a:p>
          <a:p>
            <a:pPr marL="457200" lvl="1" indent="0">
              <a:buNone/>
            </a:pPr>
            <a:endParaRPr lang="en-GB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7D09A86-F491-4F07-9D06-915A902EEF22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934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1512" y="457409"/>
            <a:ext cx="10372290" cy="876442"/>
          </a:xfrm>
        </p:spPr>
        <p:txBody>
          <a:bodyPr>
            <a:normAutofit/>
          </a:bodyPr>
          <a:lstStyle/>
          <a:p>
            <a:r>
              <a:rPr lang="en-GB" sz="3600" dirty="0" err="1" smtClean="0"/>
              <a:t>WoodCircus</a:t>
            </a:r>
            <a:r>
              <a:rPr lang="en-GB" sz="3600" dirty="0" smtClean="0"/>
              <a:t> consortium</a:t>
            </a:r>
            <a:endParaRPr lang="en-GB" sz="3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7D09A86-F491-4F07-9D06-915A902EEF22}" type="slidenum">
              <a:rPr lang="fr-FR" smtClean="0"/>
              <a:pPr/>
              <a:t>3</a:t>
            </a:fld>
            <a:endParaRPr lang="fr-FR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566515"/>
              </p:ext>
            </p:extLst>
          </p:nvPr>
        </p:nvGraphicFramePr>
        <p:xfrm>
          <a:off x="2527600" y="1800308"/>
          <a:ext cx="6670765" cy="4430183"/>
        </p:xfrm>
        <a:graphic>
          <a:graphicData uri="http://schemas.openxmlformats.org/drawingml/2006/table">
            <a:tbl>
              <a:tblPr/>
              <a:tblGrid>
                <a:gridCol w="1125845">
                  <a:extLst>
                    <a:ext uri="{9D8B030D-6E8A-4147-A177-3AD203B41FA5}">
                      <a16:colId xmlns:a16="http://schemas.microsoft.com/office/drawing/2014/main" val="888297422"/>
                    </a:ext>
                  </a:extLst>
                </a:gridCol>
                <a:gridCol w="3394131">
                  <a:extLst>
                    <a:ext uri="{9D8B030D-6E8A-4147-A177-3AD203B41FA5}">
                      <a16:colId xmlns:a16="http://schemas.microsoft.com/office/drawing/2014/main" val="357352057"/>
                    </a:ext>
                  </a:extLst>
                </a:gridCol>
                <a:gridCol w="1131819">
                  <a:extLst>
                    <a:ext uri="{9D8B030D-6E8A-4147-A177-3AD203B41FA5}">
                      <a16:colId xmlns:a16="http://schemas.microsoft.com/office/drawing/2014/main" val="1935589741"/>
                    </a:ext>
                  </a:extLst>
                </a:gridCol>
                <a:gridCol w="1018970">
                  <a:extLst>
                    <a:ext uri="{9D8B030D-6E8A-4147-A177-3AD203B41FA5}">
                      <a16:colId xmlns:a16="http://schemas.microsoft.com/office/drawing/2014/main" val="3780955164"/>
                    </a:ext>
                  </a:extLst>
                </a:gridCol>
              </a:tblGrid>
              <a:tr h="24913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Part. No *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Participant organisation name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Short Name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Country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11117"/>
                  </a:ext>
                </a:extLst>
              </a:tr>
              <a:tr h="198689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VTT Research Centre of Finland Ltd   (coordinator)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VTT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066922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FCBA Institut Technologique 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FCBA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0900172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InnoRenew CoE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IoR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0040697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nova-Institut gmbh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NOVA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33651"/>
                  </a:ext>
                </a:extLst>
              </a:tr>
              <a:tr h="294845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Fundación</a:t>
                      </a: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Tecnalia</a:t>
                      </a: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Research &amp; Innovation - TECNALIA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TECN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015325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Consorzio del Mobile SCPA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COSMOB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IT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749087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 Resources Institute Finland - LUKE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LUKE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990628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InnovaWood asbl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IW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680284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Sahateollisuus ry (The Finnish Sawmills Association)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SAHA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FI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157974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Xilopan S.p.A.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XIL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IT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193193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Alfa Natura d.o.o.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ALFA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814795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Asociación De La Madera De Euskadi - BASKEGUR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BASK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0964599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Veolia Proprete France Recycling - VPFR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VEO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FR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437229"/>
                  </a:ext>
                </a:extLst>
              </a:tr>
              <a:tr h="412974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it-IT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Consorzio Nazionale per la raccolta, il recupero e il riciclaggio deli imballaggi di legno - RILEGNO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RIL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IT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5225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EGOIN S.A.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EGO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ES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062802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European Forest-Based Sector Technology Platform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FTP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306809"/>
                  </a:ext>
                </a:extLst>
              </a:tr>
              <a:tr h="206487">
                <a:tc>
                  <a:txBody>
                    <a:bodyPr/>
                    <a:lstStyle/>
                    <a:p>
                      <a:pPr marL="756285" indent="-756285"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tabLst>
                          <a:tab pos="291465" algn="l"/>
                          <a:tab pos="427990" algn="ctr"/>
                        </a:tabLs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17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European Wood-Based Panels Federation - EPF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EPF</a:t>
                      </a:r>
                      <a:endParaRPr lang="fi-FI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</a:t>
                      </a:r>
                      <a:endParaRPr lang="fi-FI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5270" marR="652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6283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68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1512" y="457409"/>
            <a:ext cx="10372290" cy="876442"/>
          </a:xfrm>
        </p:spPr>
        <p:txBody>
          <a:bodyPr>
            <a:normAutofit/>
          </a:bodyPr>
          <a:lstStyle/>
          <a:p>
            <a:r>
              <a:rPr lang="en-GB" sz="3600" dirty="0" err="1" smtClean="0"/>
              <a:t>WoodCircus</a:t>
            </a:r>
            <a:r>
              <a:rPr lang="en-GB" sz="3600" dirty="0" smtClean="0"/>
              <a:t> flowchart</a:t>
            </a:r>
            <a:endParaRPr lang="en-GB" sz="3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7D09A86-F491-4F07-9D06-915A902EEF22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06" y="1603344"/>
            <a:ext cx="5981875" cy="494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4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1512" y="457409"/>
            <a:ext cx="10372290" cy="876442"/>
          </a:xfrm>
        </p:spPr>
        <p:txBody>
          <a:bodyPr>
            <a:normAutofit/>
          </a:bodyPr>
          <a:lstStyle/>
          <a:p>
            <a:r>
              <a:rPr lang="en-GB" sz="3600" dirty="0" err="1" smtClean="0"/>
              <a:t>WoodCircus</a:t>
            </a:r>
            <a:r>
              <a:rPr lang="en-GB" sz="3600" dirty="0" smtClean="0"/>
              <a:t> work packages</a:t>
            </a:r>
            <a:endParaRPr lang="en-GB" sz="36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7D09A86-F491-4F07-9D06-915A902EEF22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133" y="1786890"/>
            <a:ext cx="6580793" cy="4410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412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1512" y="457409"/>
            <a:ext cx="10372290" cy="876442"/>
          </a:xfrm>
        </p:spPr>
        <p:txBody>
          <a:bodyPr>
            <a:normAutofit/>
          </a:bodyPr>
          <a:lstStyle/>
          <a:p>
            <a:r>
              <a:rPr lang="en-GB" sz="3600" dirty="0" err="1" smtClean="0"/>
              <a:t>WoodCircus</a:t>
            </a:r>
            <a:r>
              <a:rPr lang="en-GB" sz="3600" dirty="0" smtClean="0"/>
              <a:t> expected outcomes</a:t>
            </a:r>
            <a:endParaRPr lang="en-GB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568142"/>
            <a:ext cx="10778836" cy="4553918"/>
          </a:xfrm>
        </p:spPr>
        <p:txBody>
          <a:bodyPr>
            <a:noAutofit/>
          </a:bodyPr>
          <a:lstStyle/>
          <a:p>
            <a:pPr lvl="0"/>
            <a:r>
              <a:rPr lang="en-GB" sz="2000" u="sng" dirty="0"/>
              <a:t>Good practice database</a:t>
            </a:r>
            <a:r>
              <a:rPr lang="en-GB" sz="2000" dirty="0"/>
              <a:t>, a thorough documentation of the state of the art, including an active interface to the European Commission’s Raw Materials Information System (RMIS) and the Bioeconomy Knowledge Centre (BKC)</a:t>
            </a:r>
            <a:endParaRPr lang="fi-FI" sz="2000" dirty="0"/>
          </a:p>
          <a:p>
            <a:pPr lvl="0"/>
            <a:r>
              <a:rPr lang="en-GB" sz="2000" u="sng" dirty="0"/>
              <a:t>Open competition and award to SMEs</a:t>
            </a:r>
            <a:r>
              <a:rPr lang="en-GB" sz="2000" dirty="0"/>
              <a:t>, highlighting individual good practice showcases</a:t>
            </a:r>
            <a:endParaRPr lang="fi-FI" sz="2000" dirty="0"/>
          </a:p>
          <a:p>
            <a:pPr lvl="0"/>
            <a:r>
              <a:rPr lang="en-GB" sz="2000" u="sng" dirty="0"/>
              <a:t>Evaluation</a:t>
            </a:r>
            <a:r>
              <a:rPr lang="en-GB" sz="2000" dirty="0"/>
              <a:t> approach for performance and sustainability assessment, tested on typical value chains</a:t>
            </a:r>
            <a:endParaRPr lang="fi-FI" sz="2000" dirty="0"/>
          </a:p>
          <a:p>
            <a:pPr lvl="0"/>
            <a:r>
              <a:rPr lang="en-GB" sz="2000" u="sng" dirty="0"/>
              <a:t>Best performing supply chains</a:t>
            </a:r>
            <a:r>
              <a:rPr lang="en-GB" sz="2000" dirty="0"/>
              <a:t> typology, validated for broad transfer</a:t>
            </a:r>
            <a:endParaRPr lang="fi-FI" sz="2000" dirty="0"/>
          </a:p>
          <a:p>
            <a:pPr lvl="0"/>
            <a:r>
              <a:rPr lang="en-GB" sz="2000" u="sng" dirty="0"/>
              <a:t>RTDI plan</a:t>
            </a:r>
            <a:r>
              <a:rPr lang="en-GB" sz="2000" dirty="0"/>
              <a:t> for wood industries towards the Circular Economy</a:t>
            </a:r>
            <a:endParaRPr lang="fi-FI" sz="2000" dirty="0"/>
          </a:p>
          <a:p>
            <a:pPr lvl="0"/>
            <a:r>
              <a:rPr lang="en-GB" sz="2000" u="sng" dirty="0"/>
              <a:t>White Paper</a:t>
            </a:r>
            <a:r>
              <a:rPr lang="en-GB" sz="2000" dirty="0"/>
              <a:t> including policy recommendations, endorsed by a broad panel of stakeholders</a:t>
            </a:r>
            <a:endParaRPr lang="fi-FI" sz="2000" dirty="0"/>
          </a:p>
          <a:p>
            <a:pPr lvl="0"/>
            <a:r>
              <a:rPr lang="en-GB" sz="2000" u="sng" dirty="0" err="1"/>
              <a:t>WoodCircus</a:t>
            </a:r>
            <a:r>
              <a:rPr lang="en-GB" sz="2000" u="sng" dirty="0"/>
              <a:t> Network</a:t>
            </a:r>
            <a:r>
              <a:rPr lang="en-GB" sz="2000" dirty="0"/>
              <a:t>, established on solid commitments from technical institutes, industries and policy makers for follow-up beyond the project lifetime</a:t>
            </a:r>
            <a:endParaRPr lang="fi-FI" sz="2000" dirty="0"/>
          </a:p>
          <a:p>
            <a:r>
              <a:rPr lang="en-GB" sz="2000" u="sng" dirty="0"/>
              <a:t>High Level Conference</a:t>
            </a:r>
            <a:r>
              <a:rPr lang="en-GB" sz="2000" dirty="0"/>
              <a:t>, a major international event promoting the wood sector in the Circular Economy</a:t>
            </a:r>
            <a:endParaRPr lang="fi-FI" sz="2000" dirty="0"/>
          </a:p>
          <a:p>
            <a:pPr marL="457200" lvl="1" indent="0">
              <a:buNone/>
            </a:pPr>
            <a:endParaRPr lang="en-GB" sz="20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7D09A86-F491-4F07-9D06-915A902EEF22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01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 noGrp="1"/>
          </p:cNvSpPr>
          <p:nvPr>
            <p:ph type="ctrTitle"/>
          </p:nvPr>
        </p:nvSpPr>
        <p:spPr>
          <a:xfrm>
            <a:off x="1524003" y="1603156"/>
            <a:ext cx="9144000" cy="1549339"/>
          </a:xfrm>
        </p:spPr>
        <p:txBody>
          <a:bodyPr>
            <a:normAutofit/>
          </a:bodyPr>
          <a:lstStyle/>
          <a:p>
            <a:pPr lvl="0"/>
            <a:r>
              <a:rPr lang="en-GB" b="1" dirty="0" smtClean="0">
                <a:solidFill>
                  <a:srgbClr val="31849B"/>
                </a:solidFill>
                <a:latin typeface="Calibri"/>
                <a:cs typeface="Arial" pitchFamily="34"/>
              </a:rPr>
              <a:t>Thank you for your attention!</a:t>
            </a:r>
            <a:endParaRPr lang="en-GB" b="1" dirty="0">
              <a:solidFill>
                <a:srgbClr val="31849B"/>
              </a:solidFill>
              <a:latin typeface="Calibri"/>
              <a:cs typeface="Arial" pitchFamily="34"/>
            </a:endParaRPr>
          </a:p>
        </p:txBody>
      </p:sp>
      <p:sp>
        <p:nvSpPr>
          <p:cNvPr id="7" name="Sous-titre 2"/>
          <p:cNvSpPr txBox="1"/>
          <p:nvPr/>
        </p:nvSpPr>
        <p:spPr>
          <a:xfrm>
            <a:off x="1308050" y="5077411"/>
            <a:ext cx="9150227" cy="3607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dirty="0">
                <a:solidFill>
                  <a:srgbClr val="4D4D4D"/>
                </a:solidFill>
              </a:rPr>
              <a:t>Coordinator: VTT Technical Research Centre of Finland Ltd. / </a:t>
            </a:r>
            <a:r>
              <a:rPr lang="en-GB" sz="1400" dirty="0">
                <a:solidFill>
                  <a:srgbClr val="000000"/>
                </a:solidFill>
                <a:hlinkClick r:id="rId2"/>
              </a:rPr>
              <a:t>Anne-Christine.Ritschkoff@vtt.fi</a:t>
            </a:r>
            <a:endParaRPr lang="en-GB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2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404</Words>
  <Application>Microsoft Office PowerPoint</Application>
  <PresentationFormat>Widescreen</PresentationFormat>
  <Paragraphs>103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Thème Office</vt:lpstr>
      <vt:lpstr>Underpinning the vital role of the  forest-based sector  in the Circular Bioeconomy</vt:lpstr>
      <vt:lpstr>WoodCircus facts</vt:lpstr>
      <vt:lpstr>WoodCircus consortium</vt:lpstr>
      <vt:lpstr>WoodCircus flowchart</vt:lpstr>
      <vt:lpstr>WoodCircus work packages</vt:lpstr>
      <vt:lpstr>WoodCircus expected outcomes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the vital role of the forest-based sector in the Circular Bioeconomy</dc:title>
  <dc:creator>KLEINSCHMIT Andreas</dc:creator>
  <cp:lastModifiedBy>Ritschkoff Anne-Christine</cp:lastModifiedBy>
  <cp:revision>21</cp:revision>
  <dcterms:created xsi:type="dcterms:W3CDTF">2019-01-24T09:43:44Z</dcterms:created>
  <dcterms:modified xsi:type="dcterms:W3CDTF">2019-02-15T10:27:03Z</dcterms:modified>
</cp:coreProperties>
</file>