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  <p:sldMasterId id="2147483687" r:id="rId2"/>
  </p:sldMasterIdLst>
  <p:notesMasterIdLst>
    <p:notesMasterId r:id="rId11"/>
  </p:notesMasterIdLst>
  <p:handoutMasterIdLst>
    <p:handoutMasterId r:id="rId12"/>
  </p:handoutMasterIdLst>
  <p:sldIdLst>
    <p:sldId id="378" r:id="rId3"/>
    <p:sldId id="552" r:id="rId4"/>
    <p:sldId id="550" r:id="rId5"/>
    <p:sldId id="551" r:id="rId6"/>
    <p:sldId id="553" r:id="rId7"/>
    <p:sldId id="555" r:id="rId8"/>
    <p:sldId id="554" r:id="rId9"/>
    <p:sldId id="556" r:id="rId10"/>
  </p:sldIdLst>
  <p:sldSz cx="9144000" cy="6858000" type="screen4x3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Normaali tyyli 3 - Korostu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Normaali tyyli 4 - Korostu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Normaali tyyli 4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Normaali tyyl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Normaali tyyli 4 - Korostu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Normaali tyyli 4 - Korostu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Tumma tyyli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Tumma tyyli 1 - Korostu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Tumma tyyli 2 - Korostus 3/Korostu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Tumma tyyli 2 - Korostus 5/Korostu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2" d="100"/>
          <a:sy n="72" d="100"/>
        </p:scale>
        <p:origin x="13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23B28-E90B-EF4E-BA75-55DB6CF757EF}" type="datetimeFigureOut">
              <a:rPr lang="fi-FI" smtClean="0"/>
              <a:t>30.3.2021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13FD0-3779-3E43-8FCC-74ED2ACD3B3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7212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2FEBF-7B6E-4A3C-B5CB-AFCC76CE6749}" type="datetimeFigureOut">
              <a:rPr lang="fi-FI" smtClean="0"/>
              <a:t>30.3.2021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4BC94-FD3C-4E01-8C2D-12D41A8E083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7321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8460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11896" y="4509120"/>
            <a:ext cx="7200464" cy="864000"/>
          </a:xfrm>
        </p:spPr>
        <p:txBody>
          <a:bodyPr anchor="t" anchorCtr="0">
            <a:noAutofit/>
          </a:bodyPr>
          <a:lstStyle>
            <a:lvl1pPr algn="l">
              <a:defRPr sz="26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11896" y="5373120"/>
            <a:ext cx="7200464" cy="792089"/>
          </a:xfrm>
        </p:spPr>
        <p:txBody>
          <a:bodyPr>
            <a:normAutofit/>
          </a:bodyPr>
          <a:lstStyle>
            <a:lvl1pPr marL="0" indent="0" algn="l"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Photo"/>
          <p:cNvSpPr>
            <a:spLocks noGrp="1"/>
          </p:cNvSpPr>
          <p:nvPr>
            <p:ph type="pic" sz="quarter" idx="13" hasCustomPrompt="1"/>
          </p:nvPr>
        </p:nvSpPr>
        <p:spPr>
          <a:xfrm>
            <a:off x="611896" y="1196752"/>
            <a:ext cx="5184240" cy="316835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/>
              <a:t>Lisää valokuva</a:t>
            </a:r>
          </a:p>
        </p:txBody>
      </p:sp>
      <p:sp>
        <p:nvSpPr>
          <p:cNvPr id="11" name="dtitlelogoplaceholder" hidden="1"/>
          <p:cNvSpPr txBox="1"/>
          <p:nvPr/>
        </p:nvSpPr>
        <p:spPr>
          <a:xfrm>
            <a:off x="1188000" y="180000"/>
            <a:ext cx="1843200" cy="3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800" dirty="0"/>
              <a:t>Logo </a:t>
            </a:r>
            <a:r>
              <a:rPr lang="fi-FI" sz="800" dirty="0" err="1"/>
              <a:t>placeholder</a:t>
            </a:r>
            <a:endParaRPr lang="fi-FI" sz="800" dirty="0"/>
          </a:p>
        </p:txBody>
      </p:sp>
      <p:pic>
        <p:nvPicPr>
          <p:cNvPr id="9" name="Kuva 8" descr="PT_ppt_heade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" y="0"/>
            <a:ext cx="9144000" cy="792480"/>
          </a:xfrm>
          <a:prstGeom prst="rect">
            <a:avLst/>
          </a:prstGeom>
        </p:spPr>
      </p:pic>
      <p:sp>
        <p:nvSpPr>
          <p:cNvPr id="13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11560" y="6453336"/>
            <a:ext cx="972000" cy="144000"/>
          </a:xfrm>
        </p:spPr>
        <p:txBody>
          <a:bodyPr/>
          <a:lstStyle/>
          <a:p>
            <a:r>
              <a:rPr lang="fi-FI" dirty="0"/>
              <a:t>01.04.2015</a:t>
            </a:r>
          </a:p>
        </p:txBody>
      </p:sp>
      <p:sp>
        <p:nvSpPr>
          <p:cNvPr id="14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1583560" y="6453336"/>
            <a:ext cx="3996000" cy="144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0832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lkkä teksti" preserve="1">
  <p:cSld name="Pelkkä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>
                <a:solidFill>
                  <a:prstClr val="black"/>
                </a:solidFill>
              </a:rPr>
              <a:pPr/>
              <a:t>‹#›</a:t>
            </a:fld>
            <a:endParaRPr lang="fi-FI">
              <a:solidFill>
                <a:prstClr val="black"/>
              </a:solidFill>
            </a:endParaRPr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14"/>
          </p:nvPr>
        </p:nvSpPr>
        <p:spPr>
          <a:xfrm>
            <a:off x="611560" y="1598400"/>
            <a:ext cx="7138800" cy="44228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3" name="d_lahde" hidden="1"/>
          <p:cNvSpPr txBox="1"/>
          <p:nvPr userDrawn="1"/>
        </p:nvSpPr>
        <p:spPr>
          <a:xfrm>
            <a:off x="1188000" y="6422390"/>
            <a:ext cx="5080000" cy="230832"/>
          </a:xfrm>
          <a:prstGeom prst="rect">
            <a:avLst/>
          </a:prstGeom>
          <a:noFill/>
        </p:spPr>
        <p:txBody>
          <a:bodyPr vert="horz" lIns="82179" tIns="43200" rtlCol="0">
            <a:noAutofit/>
          </a:bodyPr>
          <a:lstStyle/>
          <a:p>
            <a:pPr fontAlgn="ctr">
              <a:lnSpc>
                <a:spcPct val="85000"/>
              </a:lnSpc>
            </a:pPr>
            <a:endParaRPr lang="fi-FI" sz="831">
              <a:solidFill>
                <a:prstClr val="black"/>
              </a:solidFill>
              <a:latin typeface="Arial"/>
            </a:endParaRPr>
          </a:p>
        </p:txBody>
      </p:sp>
      <p:sp>
        <p:nvSpPr>
          <p:cNvPr id="10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1583560" y="6453336"/>
            <a:ext cx="3996000" cy="144000"/>
          </a:xfrm>
          <a:prstGeom prst="rect">
            <a:avLst/>
          </a:prstGeom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sp>
        <p:nvSpPr>
          <p:cNvPr id="11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11560" y="6453336"/>
            <a:ext cx="972000" cy="144000"/>
          </a:xfrm>
        </p:spPr>
        <p:txBody>
          <a:bodyPr/>
          <a:lstStyle/>
          <a:p>
            <a:endParaRPr lang="fi-FI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656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lahde" hidden="1"/>
          <p:cNvSpPr txBox="1"/>
          <p:nvPr userDrawn="1"/>
        </p:nvSpPr>
        <p:spPr>
          <a:xfrm>
            <a:off x="1188000" y="6422390"/>
            <a:ext cx="5080000" cy="230832"/>
          </a:xfrm>
          <a:prstGeom prst="rect">
            <a:avLst/>
          </a:prstGeom>
          <a:noFill/>
        </p:spPr>
        <p:txBody>
          <a:bodyPr vert="horz" lIns="82179" tIns="43200" rtlCol="0">
            <a:noAutofit/>
          </a:bodyPr>
          <a:lstStyle/>
          <a:p>
            <a:pPr fontAlgn="ctr">
              <a:lnSpc>
                <a:spcPct val="85000"/>
              </a:lnSpc>
            </a:pPr>
            <a:endParaRPr lang="fi-FI" sz="831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2378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Page_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PT_ppt_takasivu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51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none"/>
        </p:style>
        <p:txBody>
          <a:bodyPr/>
          <a:lstStyle>
            <a:lvl1pPr>
              <a:defRPr/>
            </a:lvl1pPr>
          </a:lstStyle>
          <a:p>
            <a:endParaRPr lang="en-GB" altLang="fi-FI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20939" y="6556375"/>
            <a:ext cx="2151062" cy="16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F4E1E321-A156-4F3A-9F89-015FEE54D288}" type="slidenum">
              <a:rPr lang="en-US" altLang="fi-FI">
                <a:solidFill>
                  <a:prstClr val="black"/>
                </a:solidFill>
              </a:rPr>
              <a:pPr/>
              <a:t>‹#›</a:t>
            </a:fld>
            <a:endParaRPr lang="en-US" altLang="fi-FI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892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002" y="1800000"/>
            <a:ext cx="6037745" cy="396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6000" y="6540688"/>
            <a:ext cx="1890000" cy="144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BD77-5CEB-4A67-B6FA-87C329E83F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33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2428875" y="635794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AEC3431-CB79-44B8-BB12-2AFBB4CDCF3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686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 ja valokuva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1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11560" y="1598400"/>
            <a:ext cx="5040224" cy="46389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1583560" y="6453336"/>
            <a:ext cx="3996000" cy="144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SlidePhoto"/>
          <p:cNvSpPr>
            <a:spLocks noGrp="1"/>
          </p:cNvSpPr>
          <p:nvPr>
            <p:ph type="pic" sz="quarter" idx="14" hasCustomPrompt="1"/>
          </p:nvPr>
        </p:nvSpPr>
        <p:spPr>
          <a:xfrm>
            <a:off x="5755960" y="1598400"/>
            <a:ext cx="3064512" cy="367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valokuva</a:t>
            </a:r>
          </a:p>
        </p:txBody>
      </p:sp>
      <p:sp>
        <p:nvSpPr>
          <p:cNvPr id="4" name="d_lahde" hidden="1"/>
          <p:cNvSpPr txBox="1"/>
          <p:nvPr userDrawn="1"/>
        </p:nvSpPr>
        <p:spPr>
          <a:xfrm>
            <a:off x="1188000" y="6422390"/>
            <a:ext cx="5080000" cy="230832"/>
          </a:xfrm>
          <a:prstGeom prst="rect">
            <a:avLst/>
          </a:prstGeom>
          <a:noFill/>
        </p:spPr>
        <p:txBody>
          <a:bodyPr vert="horz" lIns="89027" tIns="46800" rtlCol="0">
            <a:noAutofit/>
          </a:bodyPr>
          <a:lstStyle/>
          <a:p>
            <a:pPr algn="l" fontAlgn="ctr">
              <a:lnSpc>
                <a:spcPct val="85000"/>
              </a:lnSpc>
            </a:pPr>
            <a:endParaRPr lang="fi-FI" sz="900">
              <a:latin typeface="Arial"/>
            </a:endParaRPr>
          </a:p>
        </p:txBody>
      </p:sp>
      <p:sp>
        <p:nvSpPr>
          <p:cNvPr id="9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11560" y="6453336"/>
            <a:ext cx="972000" cy="144000"/>
          </a:xfrm>
        </p:spPr>
        <p:txBody>
          <a:bodyPr/>
          <a:lstStyle/>
          <a:p>
            <a:r>
              <a:rPr lang="fi-FI" dirty="0"/>
              <a:t>01.04.2015</a:t>
            </a:r>
          </a:p>
        </p:txBody>
      </p:sp>
    </p:spTree>
    <p:extLst>
      <p:ext uri="{BB962C8B-B14F-4D97-AF65-F5344CB8AC3E}">
        <p14:creationId xmlns:p14="http://schemas.microsoft.com/office/powerpoint/2010/main" val="1518804712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afi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11560" y="1598401"/>
            <a:ext cx="7139136" cy="4420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‹#›</a:t>
            </a:fld>
            <a:endParaRPr lang="fi-FI"/>
          </a:p>
        </p:txBody>
      </p:sp>
      <p:sp>
        <p:nvSpPr>
          <p:cNvPr id="7" name="d_lahde" hidden="1"/>
          <p:cNvSpPr txBox="1"/>
          <p:nvPr userDrawn="1"/>
        </p:nvSpPr>
        <p:spPr>
          <a:xfrm>
            <a:off x="1188000" y="6422390"/>
            <a:ext cx="5080000" cy="230832"/>
          </a:xfrm>
          <a:prstGeom prst="rect">
            <a:avLst/>
          </a:prstGeom>
          <a:noFill/>
        </p:spPr>
        <p:txBody>
          <a:bodyPr vert="horz" lIns="89027" tIns="46800" rtlCol="0">
            <a:noAutofit/>
          </a:bodyPr>
          <a:lstStyle/>
          <a:p>
            <a:pPr algn="l" fontAlgn="ctr">
              <a:lnSpc>
                <a:spcPct val="85000"/>
              </a:lnSpc>
            </a:pPr>
            <a:endParaRPr lang="fi-FI" sz="900">
              <a:latin typeface="Arial"/>
            </a:endParaRPr>
          </a:p>
        </p:txBody>
      </p:sp>
      <p:sp>
        <p:nvSpPr>
          <p:cNvPr id="9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1583560" y="6453336"/>
            <a:ext cx="3996000" cy="144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10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11560" y="6453336"/>
            <a:ext cx="972000" cy="144000"/>
          </a:xfrm>
        </p:spPr>
        <p:txBody>
          <a:bodyPr/>
          <a:lstStyle/>
          <a:p>
            <a:r>
              <a:rPr lang="fi-FI" dirty="0"/>
              <a:t>01.04.2015</a:t>
            </a:r>
          </a:p>
        </p:txBody>
      </p:sp>
    </p:spTree>
    <p:extLst>
      <p:ext uri="{BB962C8B-B14F-4D97-AF65-F5344CB8AC3E}">
        <p14:creationId xmlns:p14="http://schemas.microsoft.com/office/powerpoint/2010/main" val="2581196531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lkkä teksti" preserve="1">
  <p:cSld name="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kstin paikkamerkki 8"/>
          <p:cNvSpPr>
            <a:spLocks noGrp="1"/>
          </p:cNvSpPr>
          <p:nvPr>
            <p:ph type="body" sz="quarter" idx="14"/>
          </p:nvPr>
        </p:nvSpPr>
        <p:spPr>
          <a:xfrm>
            <a:off x="611560" y="1598400"/>
            <a:ext cx="7138800" cy="44228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3" name="d_lahde" hidden="1"/>
          <p:cNvSpPr txBox="1"/>
          <p:nvPr userDrawn="1"/>
        </p:nvSpPr>
        <p:spPr>
          <a:xfrm>
            <a:off x="1188000" y="6422390"/>
            <a:ext cx="5080000" cy="230832"/>
          </a:xfrm>
          <a:prstGeom prst="rect">
            <a:avLst/>
          </a:prstGeom>
          <a:noFill/>
        </p:spPr>
        <p:txBody>
          <a:bodyPr vert="horz" lIns="89027" tIns="46800" rtlCol="0">
            <a:noAutofit/>
          </a:bodyPr>
          <a:lstStyle/>
          <a:p>
            <a:pPr algn="l" fontAlgn="ctr">
              <a:lnSpc>
                <a:spcPct val="85000"/>
              </a:lnSpc>
            </a:pPr>
            <a:endParaRPr lang="fi-FI" sz="900">
              <a:latin typeface="Arial"/>
            </a:endParaRPr>
          </a:p>
        </p:txBody>
      </p:sp>
      <p:sp>
        <p:nvSpPr>
          <p:cNvPr id="10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1583560" y="6453336"/>
            <a:ext cx="3996000" cy="144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11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11560" y="6453336"/>
            <a:ext cx="972000" cy="144000"/>
          </a:xfrm>
        </p:spPr>
        <p:txBody>
          <a:bodyPr/>
          <a:lstStyle/>
          <a:p>
            <a:r>
              <a:rPr lang="fi-FI" dirty="0"/>
              <a:t>01.04.2015</a:t>
            </a:r>
          </a:p>
        </p:txBody>
      </p:sp>
    </p:spTree>
    <p:extLst>
      <p:ext uri="{BB962C8B-B14F-4D97-AF65-F5344CB8AC3E}">
        <p14:creationId xmlns:p14="http://schemas.microsoft.com/office/powerpoint/2010/main" val="1312410823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lahde" hidden="1"/>
          <p:cNvSpPr txBox="1"/>
          <p:nvPr userDrawn="1"/>
        </p:nvSpPr>
        <p:spPr>
          <a:xfrm>
            <a:off x="1188000" y="6422390"/>
            <a:ext cx="5080000" cy="230832"/>
          </a:xfrm>
          <a:prstGeom prst="rect">
            <a:avLst/>
          </a:prstGeom>
          <a:noFill/>
        </p:spPr>
        <p:txBody>
          <a:bodyPr vert="horz" lIns="89027" tIns="46800" rtlCol="0">
            <a:noAutofit/>
          </a:bodyPr>
          <a:lstStyle/>
          <a:p>
            <a:pPr algn="l" fontAlgn="ctr">
              <a:lnSpc>
                <a:spcPct val="85000"/>
              </a:lnSpc>
            </a:pPr>
            <a:endParaRPr lang="fi-FI" sz="9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386480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Page_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PT_ppt_takasivu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26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11896" y="4509120"/>
            <a:ext cx="7200464" cy="864000"/>
          </a:xfrm>
        </p:spPr>
        <p:txBody>
          <a:bodyPr anchor="t" anchorCtr="0">
            <a:noAutofit/>
          </a:bodyPr>
          <a:lstStyle>
            <a:lvl1pPr algn="l">
              <a:defRPr sz="2400"/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11896" y="5373122"/>
            <a:ext cx="7200464" cy="792089"/>
          </a:xfrm>
        </p:spPr>
        <p:txBody>
          <a:bodyPr>
            <a:normAutofit/>
          </a:bodyPr>
          <a:lstStyle>
            <a:lvl1pPr marL="0" indent="0" algn="l">
              <a:buNone/>
              <a:defRPr sz="1846" cap="none" baseline="0">
                <a:solidFill>
                  <a:schemeClr val="tx1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>
                <a:solidFill>
                  <a:prstClr val="black"/>
                </a:solidFill>
              </a:rPr>
              <a:pPr/>
              <a:t>‹#›</a:t>
            </a:fld>
            <a:endParaRPr lang="fi-FI">
              <a:solidFill>
                <a:prstClr val="black"/>
              </a:solidFill>
            </a:endParaRPr>
          </a:p>
        </p:txBody>
      </p:sp>
      <p:sp>
        <p:nvSpPr>
          <p:cNvPr id="10" name="TitlePhoto"/>
          <p:cNvSpPr>
            <a:spLocks noGrp="1"/>
          </p:cNvSpPr>
          <p:nvPr>
            <p:ph type="pic" sz="quarter" idx="13" hasCustomPrompt="1"/>
          </p:nvPr>
        </p:nvSpPr>
        <p:spPr>
          <a:xfrm>
            <a:off x="611896" y="1196752"/>
            <a:ext cx="5184240" cy="316835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/>
              <a:t>Lisää valokuva</a:t>
            </a:r>
          </a:p>
        </p:txBody>
      </p:sp>
      <p:sp>
        <p:nvSpPr>
          <p:cNvPr id="11" name="dtitlelogoplaceholder" hidden="1"/>
          <p:cNvSpPr txBox="1"/>
          <p:nvPr/>
        </p:nvSpPr>
        <p:spPr>
          <a:xfrm>
            <a:off x="1188000" y="180000"/>
            <a:ext cx="1843200" cy="3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738" dirty="0">
                <a:solidFill>
                  <a:prstClr val="black"/>
                </a:solidFill>
              </a:rPr>
              <a:t>Logo </a:t>
            </a:r>
            <a:r>
              <a:rPr lang="fi-FI" sz="738" dirty="0" err="1">
                <a:solidFill>
                  <a:prstClr val="black"/>
                </a:solidFill>
              </a:rPr>
              <a:t>placeholder</a:t>
            </a:r>
            <a:endParaRPr lang="fi-FI" sz="738" dirty="0">
              <a:solidFill>
                <a:prstClr val="black"/>
              </a:solidFill>
            </a:endParaRPr>
          </a:p>
        </p:txBody>
      </p:sp>
      <p:pic>
        <p:nvPicPr>
          <p:cNvPr id="9" name="Kuva 8" descr="PT_ppt_header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" y="0"/>
            <a:ext cx="9144000" cy="792480"/>
          </a:xfrm>
          <a:prstGeom prst="rect">
            <a:avLst/>
          </a:prstGeom>
        </p:spPr>
      </p:pic>
      <p:sp>
        <p:nvSpPr>
          <p:cNvPr id="13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11560" y="6453336"/>
            <a:ext cx="972000" cy="144000"/>
          </a:xfrm>
        </p:spPr>
        <p:txBody>
          <a:bodyPr/>
          <a:lstStyle/>
          <a:p>
            <a:endParaRPr lang="fi-FI" dirty="0">
              <a:solidFill>
                <a:prstClr val="black"/>
              </a:solidFill>
            </a:endParaRPr>
          </a:p>
        </p:txBody>
      </p:sp>
      <p:sp>
        <p:nvSpPr>
          <p:cNvPr id="14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1583560" y="6453336"/>
            <a:ext cx="3996000" cy="144000"/>
          </a:xfrm>
          <a:prstGeom prst="rect">
            <a:avLst/>
          </a:prstGeom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000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 ja valokuva" preserve="1">
  <p:cSld name="Teksti ja val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1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11560" y="1598400"/>
            <a:ext cx="5040224" cy="4638912"/>
          </a:xfrm>
        </p:spPr>
        <p:txBody>
          <a:bodyPr>
            <a:normAutofit/>
          </a:bodyPr>
          <a:lstStyle>
            <a:lvl1pPr>
              <a:defRPr sz="1662"/>
            </a:lvl1pPr>
            <a:lvl2pPr>
              <a:defRPr sz="1662"/>
            </a:lvl2pPr>
            <a:lvl3pPr>
              <a:defRPr sz="1662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1583560" y="6453336"/>
            <a:ext cx="3996000" cy="144000"/>
          </a:xfrm>
          <a:prstGeom prst="rect">
            <a:avLst/>
          </a:prstGeom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>
                <a:solidFill>
                  <a:prstClr val="black"/>
                </a:solidFill>
              </a:rPr>
              <a:pPr/>
              <a:t>‹#›</a:t>
            </a:fld>
            <a:endParaRPr lang="fi-FI">
              <a:solidFill>
                <a:prstClr val="black"/>
              </a:solidFill>
            </a:endParaRPr>
          </a:p>
        </p:txBody>
      </p:sp>
      <p:sp>
        <p:nvSpPr>
          <p:cNvPr id="10" name="SlidePhoto"/>
          <p:cNvSpPr>
            <a:spLocks noGrp="1"/>
          </p:cNvSpPr>
          <p:nvPr>
            <p:ph type="pic" sz="quarter" idx="14" hasCustomPrompt="1"/>
          </p:nvPr>
        </p:nvSpPr>
        <p:spPr>
          <a:xfrm>
            <a:off x="5755960" y="1598400"/>
            <a:ext cx="3064512" cy="367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valokuva</a:t>
            </a:r>
          </a:p>
        </p:txBody>
      </p:sp>
      <p:sp>
        <p:nvSpPr>
          <p:cNvPr id="4" name="d_lahde" hidden="1"/>
          <p:cNvSpPr txBox="1"/>
          <p:nvPr userDrawn="1"/>
        </p:nvSpPr>
        <p:spPr>
          <a:xfrm>
            <a:off x="1188000" y="6422390"/>
            <a:ext cx="5080000" cy="230832"/>
          </a:xfrm>
          <a:prstGeom prst="rect">
            <a:avLst/>
          </a:prstGeom>
          <a:noFill/>
        </p:spPr>
        <p:txBody>
          <a:bodyPr vert="horz" lIns="82179" tIns="43200" rtlCol="0">
            <a:noAutofit/>
          </a:bodyPr>
          <a:lstStyle/>
          <a:p>
            <a:pPr fontAlgn="ctr">
              <a:lnSpc>
                <a:spcPct val="85000"/>
              </a:lnSpc>
            </a:pPr>
            <a:endParaRPr lang="fi-FI" sz="831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11560" y="6453336"/>
            <a:ext cx="972000" cy="144000"/>
          </a:xfrm>
        </p:spPr>
        <p:txBody>
          <a:bodyPr/>
          <a:lstStyle/>
          <a:p>
            <a:endParaRPr lang="fi-FI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910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afi" preserve="1">
  <p:cSld name="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11560" y="1598401"/>
            <a:ext cx="7139136" cy="4420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>
                <a:solidFill>
                  <a:prstClr val="black"/>
                </a:solidFill>
              </a:rPr>
              <a:pPr/>
              <a:t>‹#›</a:t>
            </a:fld>
            <a:endParaRPr lang="fi-FI">
              <a:solidFill>
                <a:prstClr val="black"/>
              </a:solidFill>
            </a:endParaRPr>
          </a:p>
        </p:txBody>
      </p:sp>
      <p:sp>
        <p:nvSpPr>
          <p:cNvPr id="7" name="d_lahde" hidden="1"/>
          <p:cNvSpPr txBox="1"/>
          <p:nvPr userDrawn="1"/>
        </p:nvSpPr>
        <p:spPr>
          <a:xfrm>
            <a:off x="1188000" y="6422390"/>
            <a:ext cx="5080000" cy="230832"/>
          </a:xfrm>
          <a:prstGeom prst="rect">
            <a:avLst/>
          </a:prstGeom>
          <a:noFill/>
        </p:spPr>
        <p:txBody>
          <a:bodyPr vert="horz" lIns="82179" tIns="43200" rtlCol="0">
            <a:noAutofit/>
          </a:bodyPr>
          <a:lstStyle/>
          <a:p>
            <a:pPr fontAlgn="ctr">
              <a:lnSpc>
                <a:spcPct val="85000"/>
              </a:lnSpc>
            </a:pPr>
            <a:endParaRPr lang="fi-FI" sz="831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1583560" y="6453336"/>
            <a:ext cx="3996000" cy="144000"/>
          </a:xfrm>
          <a:prstGeom prst="rect">
            <a:avLst/>
          </a:prstGeom>
        </p:spPr>
        <p:txBody>
          <a:bodyPr/>
          <a:lstStyle/>
          <a:p>
            <a:endParaRPr lang="fi-FI">
              <a:solidFill>
                <a:prstClr val="black"/>
              </a:solidFill>
            </a:endParaRPr>
          </a:p>
        </p:txBody>
      </p:sp>
      <p:sp>
        <p:nvSpPr>
          <p:cNvPr id="10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11560" y="6453336"/>
            <a:ext cx="972000" cy="144000"/>
          </a:xfrm>
        </p:spPr>
        <p:txBody>
          <a:bodyPr/>
          <a:lstStyle/>
          <a:p>
            <a:endParaRPr lang="fi-FI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5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1216" y="403200"/>
            <a:ext cx="7139136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noProof="1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1216" y="1598401"/>
            <a:ext cx="7139136" cy="4278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01216" y="6453352"/>
            <a:ext cx="9720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01.04.2015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93200" y="144000"/>
            <a:ext cx="432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F353CFB-2F54-4B8E-9687-DE47BFAA9E3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dlogoplaceholder" hidden="1"/>
          <p:cNvSpPr txBox="1"/>
          <p:nvPr/>
        </p:nvSpPr>
        <p:spPr>
          <a:xfrm>
            <a:off x="6804000" y="6084000"/>
            <a:ext cx="1843200" cy="46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800" dirty="0"/>
              <a:t>Logo </a:t>
            </a:r>
            <a:r>
              <a:rPr lang="fi-FI" sz="800" dirty="0" err="1"/>
              <a:t>placeholder</a:t>
            </a:r>
            <a:endParaRPr lang="fi-FI" sz="800" dirty="0"/>
          </a:p>
        </p:txBody>
      </p:sp>
      <p:pic>
        <p:nvPicPr>
          <p:cNvPr id="8" name="Kuva 7" descr="PT_logo_PPT.jpg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656" y="6165304"/>
            <a:ext cx="3133104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6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1" r:id="rId4"/>
    <p:sldLayoutId id="2147483685" r:id="rId5"/>
    <p:sldLayoutId id="2147483686" r:id="rId6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1216" y="403200"/>
            <a:ext cx="7139136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noProof="1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1216" y="1598403"/>
            <a:ext cx="7139136" cy="4278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01216" y="6453352"/>
            <a:ext cx="9720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1">
                <a:solidFill>
                  <a:schemeClr val="tx1"/>
                </a:solidFill>
              </a:defRPr>
            </a:lvl1pPr>
          </a:lstStyle>
          <a:p>
            <a:endParaRPr lang="fi-FI" dirty="0">
              <a:solidFill>
                <a:prstClr val="black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93200" y="144000"/>
            <a:ext cx="432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1">
                <a:solidFill>
                  <a:schemeClr val="tx1"/>
                </a:solidFill>
              </a:defRPr>
            </a:lvl1pPr>
          </a:lstStyle>
          <a:p>
            <a:fld id="{3F353CFB-2F54-4B8E-9687-DE47BFAA9E35}" type="slidenum">
              <a:rPr lang="fi-FI" smtClean="0">
                <a:solidFill>
                  <a:prstClr val="black"/>
                </a:solidFill>
              </a:rPr>
              <a:pPr/>
              <a:t>‹#›</a:t>
            </a:fld>
            <a:endParaRPr lang="fi-FI">
              <a:solidFill>
                <a:prstClr val="black"/>
              </a:solidFill>
            </a:endParaRPr>
          </a:p>
        </p:txBody>
      </p:sp>
      <p:sp>
        <p:nvSpPr>
          <p:cNvPr id="9" name="dlogoplaceholder" hidden="1"/>
          <p:cNvSpPr txBox="1"/>
          <p:nvPr/>
        </p:nvSpPr>
        <p:spPr>
          <a:xfrm>
            <a:off x="6804000" y="6084000"/>
            <a:ext cx="1843200" cy="46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738" dirty="0">
                <a:solidFill>
                  <a:prstClr val="black"/>
                </a:solidFill>
              </a:rPr>
              <a:t>Logo </a:t>
            </a:r>
            <a:r>
              <a:rPr lang="fi-FI" sz="738" dirty="0" err="1">
                <a:solidFill>
                  <a:prstClr val="black"/>
                </a:solidFill>
              </a:rPr>
              <a:t>placeholder</a:t>
            </a:r>
            <a:endParaRPr lang="fi-FI" sz="738" dirty="0">
              <a:solidFill>
                <a:prstClr val="black"/>
              </a:solidFill>
            </a:endParaRPr>
          </a:p>
        </p:txBody>
      </p:sp>
      <p:pic>
        <p:nvPicPr>
          <p:cNvPr id="8" name="Kuva 7" descr="PT_logo_PPT.jpg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656" y="6165304"/>
            <a:ext cx="3133104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6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</p:sldLayoutIdLst>
  <p:hf sldNum="0" hdr="0" ftr="0" dt="0"/>
  <p:txStyles>
    <p:titleStyle>
      <a:lvl1pPr algn="l" defTabSz="844083" rtl="0" eaLnBrk="1" latinLnBrk="0" hangingPunct="1">
        <a:spcBef>
          <a:spcPct val="0"/>
        </a:spcBef>
        <a:buNone/>
        <a:defRPr sz="22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2530" indent="-262530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2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684571" indent="-263776" algn="l" defTabSz="844083" rtl="0" eaLnBrk="1" latinLnBrk="0" hangingPunct="1">
        <a:spcBef>
          <a:spcPct val="20000"/>
        </a:spcBef>
        <a:buFont typeface="Arial" panose="020B0604020202020204" pitchFamily="34" charset="0"/>
        <a:buChar char="–"/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1056765" indent="-212682" algn="l" defTabSz="844083" rtl="0" eaLnBrk="1" latinLnBrk="0" hangingPunct="1">
        <a:spcBef>
          <a:spcPct val="20000"/>
        </a:spcBef>
        <a:buFont typeface="Arial" panose="020B0604020202020204" pitchFamily="34" charset="0"/>
        <a:buChar char="–"/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478806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900848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–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PT_ppt_etusivu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922"/>
            <a:ext cx="9144000" cy="6330462"/>
          </a:xfrm>
          <a:prstGeom prst="rect">
            <a:avLst/>
          </a:prstGeom>
        </p:spPr>
      </p:pic>
      <p:sp>
        <p:nvSpPr>
          <p:cNvPr id="6" name="Otsikko 1"/>
          <p:cNvSpPr txBox="1">
            <a:spLocks/>
          </p:cNvSpPr>
          <p:nvPr/>
        </p:nvSpPr>
        <p:spPr>
          <a:xfrm>
            <a:off x="351693" y="4093689"/>
            <a:ext cx="8440615" cy="79753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/>
            <a:endParaRPr lang="fi-FI" sz="2954" dirty="0">
              <a:solidFill>
                <a:prstClr val="white"/>
              </a:solidFill>
              <a:latin typeface="Calibri"/>
            </a:endParaRPr>
          </a:p>
          <a:p>
            <a:pPr algn="ctr" defTabSz="844083"/>
            <a:endParaRPr lang="fi-FI" sz="2954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Alaotsikko 2"/>
          <p:cNvSpPr txBox="1">
            <a:spLocks/>
          </p:cNvSpPr>
          <p:nvPr/>
        </p:nvSpPr>
        <p:spPr>
          <a:xfrm>
            <a:off x="1780305" y="5481001"/>
            <a:ext cx="5516921" cy="7311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44083"/>
            <a:endParaRPr lang="fi-FI" sz="1846" dirty="0">
              <a:solidFill>
                <a:prstClr val="white"/>
              </a:solidFill>
              <a:latin typeface="Calibri"/>
            </a:endParaRPr>
          </a:p>
          <a:p>
            <a:pPr defTabSz="844083"/>
            <a:endParaRPr lang="fi-FI" sz="1292" dirty="0">
              <a:solidFill>
                <a:prstClr val="white"/>
              </a:solidFill>
              <a:latin typeface="Calibri"/>
            </a:endParaRPr>
          </a:p>
          <a:p>
            <a:pPr defTabSz="844083"/>
            <a:endParaRPr lang="fi-FI" sz="1292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kstiruutu 1"/>
          <p:cNvSpPr txBox="1"/>
          <p:nvPr/>
        </p:nvSpPr>
        <p:spPr>
          <a:xfrm>
            <a:off x="126419" y="4576466"/>
            <a:ext cx="9025418" cy="1172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44083"/>
            <a:r>
              <a:rPr lang="fi-FI" sz="2585" dirty="0">
                <a:solidFill>
                  <a:prstClr val="white"/>
                </a:solidFill>
                <a:latin typeface="Calibri"/>
              </a:rPr>
              <a:t>Puurakentamisen oppikirjat</a:t>
            </a:r>
          </a:p>
          <a:p>
            <a:pPr algn="ctr" defTabSz="844083"/>
            <a:endParaRPr lang="fi-FI" sz="1477" dirty="0">
              <a:solidFill>
                <a:prstClr val="white"/>
              </a:solidFill>
              <a:latin typeface="Calibri"/>
            </a:endParaRPr>
          </a:p>
          <a:p>
            <a:pPr algn="ctr" defTabSz="844083"/>
            <a:r>
              <a:rPr lang="fi-FI" sz="1477" dirty="0">
                <a:solidFill>
                  <a:prstClr val="white"/>
                </a:solidFill>
                <a:latin typeface="Calibri"/>
              </a:rPr>
              <a:t>26.3.2021</a:t>
            </a:r>
            <a:br>
              <a:rPr lang="fi-FI" sz="1477" dirty="0">
                <a:solidFill>
                  <a:prstClr val="white"/>
                </a:solidFill>
                <a:latin typeface="Calibri"/>
              </a:rPr>
            </a:br>
            <a:r>
              <a:rPr lang="fi-FI" sz="1477" dirty="0">
                <a:solidFill>
                  <a:prstClr val="white"/>
                </a:solidFill>
                <a:latin typeface="Calibri"/>
              </a:rPr>
              <a:t>Matti Mikkola</a:t>
            </a:r>
          </a:p>
        </p:txBody>
      </p:sp>
    </p:spTree>
    <p:extLst>
      <p:ext uri="{BB962C8B-B14F-4D97-AF65-F5344CB8AC3E}">
        <p14:creationId xmlns:p14="http://schemas.microsoft.com/office/powerpoint/2010/main" val="331159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536388-E7C0-468B-8722-B0E3616E7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15" y="403200"/>
            <a:ext cx="8295929" cy="792000"/>
          </a:xfrm>
        </p:spPr>
        <p:txBody>
          <a:bodyPr/>
          <a:lstStyle/>
          <a:p>
            <a:r>
              <a:rPr lang="fi-FI" dirty="0"/>
              <a:t>Puurakentamisen oppikirjat - palo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702474-5674-41E1-B7C4-2071956F3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1560" y="1412776"/>
            <a:ext cx="5112568" cy="4968552"/>
          </a:xfrm>
        </p:spPr>
        <p:txBody>
          <a:bodyPr>
            <a:normAutofit/>
          </a:bodyPr>
          <a:lstStyle/>
          <a:p>
            <a:r>
              <a:rPr lang="fi-FI" dirty="0"/>
              <a:t>Palomääräykset ovat keskeisessä asemassa, kun arvioidaan puun käytön mahdollisuuksia rakentamisessa.</a:t>
            </a:r>
          </a:p>
          <a:p>
            <a:pPr lvl="1"/>
            <a:r>
              <a:rPr lang="fi-FI" dirty="0"/>
              <a:t>Maailmanlaajuisesti puurakentamisen volyymi on kasvanut voimakkaasti.</a:t>
            </a:r>
          </a:p>
          <a:p>
            <a:pPr lvl="1"/>
            <a:r>
              <a:rPr lang="fi-FI" dirty="0"/>
              <a:t>Samaan aikaan on tehty paljon tutkimusta, jota on hyödynnetty sekä suunnittelun tukena että uusiin puun käyttöä enemmän mahdollistaviin määräyksiin.</a:t>
            </a:r>
          </a:p>
          <a:p>
            <a:r>
              <a:rPr lang="fi-FI" dirty="0"/>
              <a:t>Tietoa on tarpeen yhdistää maailmalaajuisen oppaan muotoon ja siten saada tieto hyödynnettäväksi myös meille Suomeen</a:t>
            </a:r>
          </a:p>
          <a:p>
            <a:pPr lvl="1"/>
            <a:r>
              <a:rPr lang="fi-FI" dirty="0"/>
              <a:t>viimeisin suunnitteluosaamisen taso</a:t>
            </a:r>
          </a:p>
          <a:p>
            <a:pPr lvl="1"/>
            <a:r>
              <a:rPr lang="fi-FI" dirty="0"/>
              <a:t>mahdollisuus peilata vaatimustasoja muualla käytettäviin </a:t>
            </a:r>
            <a:br>
              <a:rPr lang="fi-FI" dirty="0"/>
            </a:br>
            <a:endParaRPr lang="fi-FI" dirty="0"/>
          </a:p>
          <a:p>
            <a:pPr marL="455850" lvl="1" indent="0">
              <a:buNone/>
            </a:pPr>
            <a:endParaRPr lang="fi-FI" dirty="0"/>
          </a:p>
          <a:p>
            <a:pPr lvl="1"/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8978349-C392-4283-9807-036C87CC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2</a:t>
            </a:fld>
            <a:endParaRPr lang="fi-FI"/>
          </a:p>
        </p:txBody>
      </p:sp>
      <p:pic>
        <p:nvPicPr>
          <p:cNvPr id="1026" name="Picture 2" descr="Palotekniset erityiskysymykset - Puuinfo">
            <a:extLst>
              <a:ext uri="{FF2B5EF4-FFF2-40B4-BE49-F238E27FC236}">
                <a16:creationId xmlns:a16="http://schemas.microsoft.com/office/drawing/2014/main" id="{BEEEA412-8BF2-4BB1-B37E-9033325EAB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5" t="5249" r="20597" b="6951"/>
          <a:stretch/>
        </p:blipFill>
        <p:spPr bwMode="auto">
          <a:xfrm>
            <a:off x="5853430" y="1916832"/>
            <a:ext cx="298640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351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536388-E7C0-468B-8722-B0E3616E7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15" y="403200"/>
            <a:ext cx="8295929" cy="792000"/>
          </a:xfrm>
        </p:spPr>
        <p:txBody>
          <a:bodyPr/>
          <a:lstStyle/>
          <a:p>
            <a:r>
              <a:rPr lang="fi-FI" dirty="0"/>
              <a:t>Puurakentamisen oppikirjat - akustiikka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702474-5674-41E1-B7C4-2071956F3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1560" y="1412776"/>
            <a:ext cx="4032448" cy="4968552"/>
          </a:xfrm>
        </p:spPr>
        <p:txBody>
          <a:bodyPr>
            <a:normAutofit/>
          </a:bodyPr>
          <a:lstStyle/>
          <a:p>
            <a:endParaRPr lang="fi-FI" dirty="0"/>
          </a:p>
          <a:p>
            <a:r>
              <a:rPr lang="fi-FI" dirty="0"/>
              <a:t>Toinen keskeinen kehitettävä alue puurakentamisessa liittyy akustiikkaan.</a:t>
            </a:r>
          </a:p>
          <a:p>
            <a:pPr lvl="1"/>
            <a:r>
              <a:rPr lang="fi-FI" dirty="0"/>
              <a:t>Kevyillä rakenteilla ääneneristys on haastavampaa ja tietotaitoa on suhteellisen harvassa.</a:t>
            </a:r>
          </a:p>
          <a:p>
            <a:pPr lvl="1"/>
            <a:r>
              <a:rPr lang="fi-FI" dirty="0"/>
              <a:t>Ajantasaista ja käyttökelpoista suunnittelu- ja oppimateriaalia tarvitaan.</a:t>
            </a:r>
          </a:p>
          <a:p>
            <a:r>
              <a:rPr lang="fi-FI" dirty="0"/>
              <a:t>Viimeisin suomenkielinen opas on laadittu lähes 20 vuotta sitten. On korkea uudistaa ja modernisoida puurakentamisen akustiikkakirja </a:t>
            </a:r>
          </a:p>
          <a:p>
            <a:pPr marL="455850" lvl="1" indent="0">
              <a:buNone/>
            </a:pPr>
            <a:endParaRPr lang="fi-FI" dirty="0"/>
          </a:p>
          <a:p>
            <a:pPr lvl="1"/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8978349-C392-4283-9807-036C87CC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3</a:t>
            </a:fld>
            <a:endParaRPr lang="fi-FI"/>
          </a:p>
        </p:txBody>
      </p:sp>
      <p:pic>
        <p:nvPicPr>
          <p:cNvPr id="6" name="Kuva 5" descr="Kuva, joka sisältää kohteen tuoli, lattia, sisä, huone&#10;&#10;Kuvaus luotu automaattisesti">
            <a:extLst>
              <a:ext uri="{FF2B5EF4-FFF2-40B4-BE49-F238E27FC236}">
                <a16:creationId xmlns:a16="http://schemas.microsoft.com/office/drawing/2014/main" id="{5C1509A5-137A-432D-867C-471609D27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76871"/>
            <a:ext cx="4492733" cy="299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76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536388-E7C0-468B-8722-B0E3616E7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15" y="403200"/>
            <a:ext cx="8295929" cy="792000"/>
          </a:xfrm>
        </p:spPr>
        <p:txBody>
          <a:bodyPr/>
          <a:lstStyle/>
          <a:p>
            <a:r>
              <a:rPr lang="fi-FI" dirty="0"/>
              <a:t>Puurakentamisen oppikirjat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702474-5674-41E1-B7C4-2071956F3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1560" y="1412776"/>
            <a:ext cx="7560840" cy="4968552"/>
          </a:xfrm>
        </p:spPr>
        <p:txBody>
          <a:bodyPr>
            <a:normAutofit/>
          </a:bodyPr>
          <a:lstStyle/>
          <a:p>
            <a:endParaRPr lang="fi-FI" dirty="0"/>
          </a:p>
          <a:p>
            <a:pPr marL="0" indent="0">
              <a:buNone/>
            </a:pPr>
            <a:r>
              <a:rPr lang="fi-FI" sz="2400" dirty="0"/>
              <a:t>Yksi hanke – kolme tuotosta</a:t>
            </a:r>
          </a:p>
          <a:p>
            <a:pPr marL="342900" lvl="0" indent="-342900">
              <a:buFont typeface="+mj-lt"/>
              <a:buAutoNum type="arabicPeriod"/>
            </a:pPr>
            <a:r>
              <a:rPr lang="fi-FI" dirty="0"/>
              <a:t>Globaali puurakenteiden palosuunnittelun opas ja määräyskehitys</a:t>
            </a:r>
          </a:p>
          <a:p>
            <a:pPr marL="342900" lvl="0" indent="-342900">
              <a:buFont typeface="+mj-lt"/>
              <a:buAutoNum type="arabicPeriod"/>
            </a:pPr>
            <a:r>
              <a:rPr lang="fi-FI" dirty="0"/>
              <a:t>Puurakentamisen palo-oppaan päivitys nykyisen paloasetuksen mukaiseksi</a:t>
            </a:r>
          </a:p>
          <a:p>
            <a:pPr marL="342900" lvl="0" indent="-342900">
              <a:buFont typeface="+mj-lt"/>
              <a:buAutoNum type="arabicPeriod"/>
            </a:pPr>
            <a:r>
              <a:rPr lang="fi-FI" dirty="0"/>
              <a:t>Puurakentamisen akustiikkaopas - käsikirjoituksen tarkistus, laskentamateriaalin tuottaminen sekä koko aineiston taitto ja painatus.</a:t>
            </a:r>
          </a:p>
          <a:p>
            <a:pPr marL="342900" lvl="0" indent="-342900">
              <a:buFont typeface="+mj-lt"/>
              <a:buAutoNum type="arabicPeriod"/>
            </a:pPr>
            <a:endParaRPr lang="fi-FI" dirty="0"/>
          </a:p>
          <a:p>
            <a:pPr marL="0" indent="0">
              <a:buNone/>
            </a:pPr>
            <a:r>
              <a:rPr lang="fi-FI" dirty="0"/>
              <a:t>Hanke käynnistyy 15 tammikuuta 2021 ja päättyy 31 joulukuuta 2021, jolloin kaikki osatehtävät on saatu päätökseen.</a:t>
            </a:r>
          </a:p>
          <a:p>
            <a:pPr marL="342900" lvl="0" indent="-342900">
              <a:buFont typeface="+mj-lt"/>
              <a:buAutoNum type="arabicPeriod"/>
            </a:pPr>
            <a:endParaRPr lang="fi-FI" dirty="0"/>
          </a:p>
          <a:p>
            <a:pPr marL="455850" lvl="1" indent="0">
              <a:buNone/>
            </a:pPr>
            <a:endParaRPr lang="fi-FI" dirty="0"/>
          </a:p>
          <a:p>
            <a:pPr lvl="1"/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8978349-C392-4283-9807-036C87CC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2108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536388-E7C0-468B-8722-B0E3616E7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15" y="403200"/>
            <a:ext cx="8423985" cy="792000"/>
          </a:xfrm>
        </p:spPr>
        <p:txBody>
          <a:bodyPr/>
          <a:lstStyle/>
          <a:p>
            <a:r>
              <a:rPr lang="fi-FI" sz="2200" dirty="0"/>
              <a:t>1. Globaali puurakenteiden palosuunnittelun opas ja määräyskehitys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702474-5674-41E1-B7C4-2071956F3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1560" y="1412776"/>
            <a:ext cx="4392488" cy="4968552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Kirjoitetaan kansainvälisessä asiantuntijayhteistyössä ja toteutetaan e-julkaisuna</a:t>
            </a:r>
          </a:p>
          <a:p>
            <a:r>
              <a:rPr lang="fi-FI" dirty="0"/>
              <a:t>Eri osa-alueet on vastuutettu eri asiantuntijoille</a:t>
            </a:r>
          </a:p>
          <a:p>
            <a:pPr lvl="1"/>
            <a:r>
              <a:rPr lang="fi-FI" dirty="0"/>
              <a:t>kokonaisuutta arvioidaan yhdessä kansainvälisessä kirjoittajaryhmässä hankkeen puolivälissä.</a:t>
            </a:r>
          </a:p>
          <a:p>
            <a:r>
              <a:rPr lang="fi-FI" dirty="0"/>
              <a:t>Oppaassa kuvataan myös palomääräyskehitystä maailmanlaajuisesti</a:t>
            </a:r>
          </a:p>
          <a:p>
            <a:r>
              <a:rPr lang="fi-FI" dirty="0"/>
              <a:t>Suomalaisena käsikirjoittajana on Esko Mikkola ja tehtävän valmistumista tukee Tomi Toratti.</a:t>
            </a:r>
          </a:p>
          <a:p>
            <a:pPr lvl="0"/>
            <a:r>
              <a:rPr lang="fi-FI" dirty="0"/>
              <a:t>Alustava aikataulu</a:t>
            </a:r>
          </a:p>
          <a:p>
            <a:pPr lvl="1"/>
            <a:r>
              <a:rPr lang="fi-FI" dirty="0"/>
              <a:t>Ensimmäinen kokonaisuuden kattava luonnos valmis huhtikuussa 2021.</a:t>
            </a:r>
          </a:p>
          <a:p>
            <a:pPr lvl="1"/>
            <a:r>
              <a:rPr lang="fi-FI" dirty="0"/>
              <a:t>Julkaisuvalmis käsikirjoitus joulukuussa 2021 (riippuen muun kokonaisuuden aikataulusta).</a:t>
            </a:r>
          </a:p>
          <a:p>
            <a:endParaRPr lang="fi-FI" dirty="0"/>
          </a:p>
          <a:p>
            <a:pPr marL="455850" lvl="1" indent="0">
              <a:buNone/>
            </a:pPr>
            <a:endParaRPr lang="fi-FI" dirty="0"/>
          </a:p>
          <a:p>
            <a:pPr lvl="1"/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8978349-C392-4283-9807-036C87CC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5</a:t>
            </a:fld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83EB735-1F8B-4897-A14E-0EEBAB98DE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3" t="41599" r="50000" b="16401"/>
          <a:stretch/>
        </p:blipFill>
        <p:spPr>
          <a:xfrm>
            <a:off x="5004048" y="2204864"/>
            <a:ext cx="4129188" cy="27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65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8978349-C392-4283-9807-036C87CC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6</a:t>
            </a:fld>
            <a:endParaRPr lang="fi-FI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889E8D36-0FBD-4FEE-8BCC-588DF31A258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42" y="1340768"/>
            <a:ext cx="4168502" cy="4996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72F73AB1-6C23-4FC4-9CCF-6E4D89501DD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24944"/>
            <a:ext cx="3605064" cy="18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Otsikko 1">
            <a:extLst>
              <a:ext uri="{FF2B5EF4-FFF2-40B4-BE49-F238E27FC236}">
                <a16:creationId xmlns:a16="http://schemas.microsoft.com/office/drawing/2014/main" id="{24764534-28C8-4977-98F4-E27557830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663" y="403225"/>
            <a:ext cx="8223473" cy="792163"/>
          </a:xfrm>
        </p:spPr>
        <p:txBody>
          <a:bodyPr/>
          <a:lstStyle/>
          <a:p>
            <a:r>
              <a:rPr lang="fi-FI" sz="2200" dirty="0"/>
              <a:t>1. Globaali puurakenteiden palosuunnittelun opas ja määräyskehitys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B64F05F5-FC83-4731-AF2C-343E4D49960D}"/>
              </a:ext>
            </a:extLst>
          </p:cNvPr>
          <p:cNvSpPr txBox="1"/>
          <p:nvPr/>
        </p:nvSpPr>
        <p:spPr>
          <a:xfrm>
            <a:off x="5148064" y="2276872"/>
            <a:ext cx="3133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dirty="0"/>
              <a:t>Mukana 13 asiantuntijaa 10 maasta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E1EAFA86-6900-4177-9C36-5C67887E4F33}"/>
              </a:ext>
            </a:extLst>
          </p:cNvPr>
          <p:cNvSpPr/>
          <p:nvPr/>
        </p:nvSpPr>
        <p:spPr>
          <a:xfrm>
            <a:off x="5148064" y="2276872"/>
            <a:ext cx="3744416" cy="2664296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100" dirty="0" err="1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580AB5AC-778F-4C1B-9474-0722186AB0CD}"/>
              </a:ext>
            </a:extLst>
          </p:cNvPr>
          <p:cNvSpPr/>
          <p:nvPr/>
        </p:nvSpPr>
        <p:spPr>
          <a:xfrm>
            <a:off x="3059832" y="1484784"/>
            <a:ext cx="360040" cy="4824536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100" dirty="0" err="1"/>
          </a:p>
        </p:txBody>
      </p:sp>
    </p:spTree>
    <p:extLst>
      <p:ext uri="{BB962C8B-B14F-4D97-AF65-F5344CB8AC3E}">
        <p14:creationId xmlns:p14="http://schemas.microsoft.com/office/powerpoint/2010/main" val="1196709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536388-E7C0-468B-8722-B0E3616E7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15" y="403200"/>
            <a:ext cx="8295929" cy="792000"/>
          </a:xfrm>
        </p:spPr>
        <p:txBody>
          <a:bodyPr/>
          <a:lstStyle/>
          <a:p>
            <a:r>
              <a:rPr lang="fi-FI" dirty="0"/>
              <a:t>2. Puurakentamisen palo-oppaan päivitys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702474-5674-41E1-B7C4-2071956F3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1560" y="1628800"/>
            <a:ext cx="5040560" cy="4968552"/>
          </a:xfrm>
        </p:spPr>
        <p:txBody>
          <a:bodyPr>
            <a:normAutofit/>
          </a:bodyPr>
          <a:lstStyle/>
          <a:p>
            <a:r>
              <a:rPr lang="fi-FI" dirty="0"/>
              <a:t>Puuinfon palo-opas päivitetään tämän vuoden alussa voimaan tulleen asetuksen mukaiseksi.</a:t>
            </a:r>
          </a:p>
          <a:p>
            <a:pPr lvl="1"/>
            <a:r>
              <a:rPr lang="fi-FI" dirty="0"/>
              <a:t>tekstipohja sekä eri esimerkkitapaukset korjataan ajantasaiseksi.</a:t>
            </a:r>
          </a:p>
          <a:p>
            <a:r>
              <a:rPr lang="fi-FI" dirty="0"/>
              <a:t>Oppaan taitto ja painatus + </a:t>
            </a:r>
            <a:r>
              <a:rPr lang="fi-FI" dirty="0" err="1"/>
              <a:t>eOpas</a:t>
            </a:r>
            <a:endParaRPr lang="fi-FI" dirty="0"/>
          </a:p>
          <a:p>
            <a:r>
              <a:rPr lang="fi-FI" dirty="0"/>
              <a:t>Käsikirjoittajana on Tero Lahtela ja tehtävän valmistumista tukee Tomi Toratti</a:t>
            </a:r>
          </a:p>
          <a:p>
            <a:r>
              <a:rPr lang="fi-FI" dirty="0"/>
              <a:t>Hanke käynnistyi helmikuussa ja päivitetty opas julkaistaan toukokuussa 2021 (painettu ja </a:t>
            </a:r>
            <a:r>
              <a:rPr lang="fi-FI" dirty="0" err="1"/>
              <a:t>eKirja</a:t>
            </a:r>
            <a:r>
              <a:rPr lang="fi-FI" dirty="0"/>
              <a:t>). Julkaisun yhteydessä toteutetaan myös webinaari.</a:t>
            </a:r>
          </a:p>
          <a:p>
            <a:pPr lvl="1"/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8978349-C392-4283-9807-036C87CC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7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C960CCB8-4DFA-4CAA-9445-0B8F517D26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24" t="19201" r="36614" b="19200"/>
          <a:stretch/>
        </p:blipFill>
        <p:spPr>
          <a:xfrm>
            <a:off x="6412642" y="1052143"/>
            <a:ext cx="2119798" cy="2664889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A9AE9D0-FC34-498F-B9B1-3D425404B6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00" t="16401" r="35038" b="22000"/>
          <a:stretch/>
        </p:blipFill>
        <p:spPr>
          <a:xfrm>
            <a:off x="6412642" y="3428407"/>
            <a:ext cx="2119798" cy="266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12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536388-E7C0-468B-8722-B0E3616E7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15" y="403200"/>
            <a:ext cx="8295929" cy="792000"/>
          </a:xfrm>
        </p:spPr>
        <p:txBody>
          <a:bodyPr/>
          <a:lstStyle/>
          <a:p>
            <a:r>
              <a:rPr lang="fi-FI" dirty="0"/>
              <a:t>3. Puurakentamisen akustiikkaopas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702474-5674-41E1-B7C4-2071956F3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1560" y="1340768"/>
            <a:ext cx="4824536" cy="4968552"/>
          </a:xfrm>
        </p:spPr>
        <p:txBody>
          <a:bodyPr>
            <a:normAutofit/>
          </a:bodyPr>
          <a:lstStyle/>
          <a:p>
            <a:r>
              <a:rPr lang="fi-FI" dirty="0"/>
              <a:t>Edellinen opas julkaistu vuonna 2004</a:t>
            </a:r>
          </a:p>
          <a:p>
            <a:r>
              <a:rPr lang="fi-FI" dirty="0"/>
              <a:t>Oppaan sisältöä tuotetaan Rakentamisen laatusäätiön rahoittamassa hankkeessa ja sisällöntuotto alkoi jo syksyllä 2020.</a:t>
            </a:r>
          </a:p>
          <a:p>
            <a:r>
              <a:rPr lang="fi-FI" dirty="0"/>
              <a:t>Opas vaatii kuitenkin asiantuntijoiden tarkistuksia sekä laskentatarkasteluja, jotka teetetään alan johtavalla asiantuntijalla.</a:t>
            </a:r>
          </a:p>
          <a:p>
            <a:r>
              <a:rPr lang="fi-FI" dirty="0"/>
              <a:t>Oppaan käsikirjoittaja on Tero Lahtela</a:t>
            </a:r>
          </a:p>
          <a:p>
            <a:pPr lvl="1"/>
            <a:r>
              <a:rPr lang="fi-FI" dirty="0"/>
              <a:t>Asiantuntijatarkistukset ja laskentatarkastelut laatii Mikko Kylliäinen, A-Insinöörit</a:t>
            </a:r>
          </a:p>
          <a:p>
            <a:pPr lvl="1"/>
            <a:r>
              <a:rPr lang="fi-FI" dirty="0"/>
              <a:t>tehtävän valmistumista tukee Tomi Toratti</a:t>
            </a:r>
          </a:p>
          <a:p>
            <a:r>
              <a:rPr lang="fi-FI" dirty="0"/>
              <a:t>Opas julkaistaan toukokuussa 2021 (painettu ja </a:t>
            </a:r>
            <a:r>
              <a:rPr lang="fi-FI" dirty="0" err="1"/>
              <a:t>eKirja</a:t>
            </a:r>
            <a:r>
              <a:rPr lang="fi-FI" dirty="0"/>
              <a:t>). Julkaisun yhteydessä toteutetaan myös webinaari.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8978349-C392-4283-9807-036C87CC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3CFB-2F54-4B8E-9687-DE47BFAA9E35}" type="slidenum">
              <a:rPr lang="fi-FI" smtClean="0"/>
              <a:t>8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1EAC56A-7806-4EE7-AE5E-B6C37D3547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13" t="19201" r="38188" b="16400"/>
          <a:stretch/>
        </p:blipFill>
        <p:spPr>
          <a:xfrm>
            <a:off x="5712604" y="1481721"/>
            <a:ext cx="3107867" cy="446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15196"/>
      </p:ext>
    </p:extLst>
  </p:cSld>
  <p:clrMapOvr>
    <a:masterClrMapping/>
  </p:clrMapOvr>
</p:sld>
</file>

<file path=ppt/theme/theme1.xml><?xml version="1.0" encoding="utf-8"?>
<a:theme xmlns:a="http://schemas.openxmlformats.org/drawingml/2006/main" name="tekstikalvopohja">
  <a:themeElements>
    <a:clrScheme name="Metsäteollisu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EAAB1"/>
      </a:accent1>
      <a:accent2>
        <a:srgbClr val="99CC00"/>
      </a:accent2>
      <a:accent3>
        <a:srgbClr val="001999"/>
      </a:accent3>
      <a:accent4>
        <a:srgbClr val="FC831B"/>
      </a:accent4>
      <a:accent5>
        <a:srgbClr val="86766E"/>
      </a:accent5>
      <a:accent6>
        <a:srgbClr val="DDDE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chemeClr val="accent1"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/>
      </a:spPr>
      <a:bodyPr rtlCol="0" anchor="ctr"/>
      <a:lstStyle>
        <a:defPPr algn="ctr">
          <a:defRPr sz="21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_pohja_v1" id="{43ABB845-D4F7-4AA2-9E4F-C27C395901D8}" vid="{423F3379-22F7-40C4-B01B-325655ABA8D9}"/>
    </a:ext>
  </a:extLst>
</a:theme>
</file>

<file path=ppt/theme/theme2.xml><?xml version="1.0" encoding="utf-8"?>
<a:theme xmlns:a="http://schemas.openxmlformats.org/drawingml/2006/main" name="1_tekstikalvopohja">
  <a:themeElements>
    <a:clrScheme name="Metsäteollisu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EAAB1"/>
      </a:accent1>
      <a:accent2>
        <a:srgbClr val="99CC00"/>
      </a:accent2>
      <a:accent3>
        <a:srgbClr val="001999"/>
      </a:accent3>
      <a:accent4>
        <a:srgbClr val="FC831B"/>
      </a:accent4>
      <a:accent5>
        <a:srgbClr val="86766E"/>
      </a:accent5>
      <a:accent6>
        <a:srgbClr val="DDDE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chemeClr val="accent1"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/>
      </a:spPr>
      <a:bodyPr rtlCol="0" anchor="ctr"/>
      <a:lstStyle>
        <a:defPPr algn="ctr">
          <a:defRPr sz="21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_pohja_v1" id="{43ABB845-D4F7-4AA2-9E4F-C27C395901D8}" vid="{423F3379-22F7-40C4-B01B-325655ABA8D9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Puutuote_PP-pohja</Template>
  <TotalTime>1529</TotalTime>
  <Words>388</Words>
  <Application>Microsoft Office PowerPoint</Application>
  <PresentationFormat>Näytössä katseltava diaesitys (4:3)</PresentationFormat>
  <Paragraphs>59</Paragraphs>
  <Slides>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Calibri</vt:lpstr>
      <vt:lpstr>tekstikalvopohja</vt:lpstr>
      <vt:lpstr>1_tekstikalvopohja</vt:lpstr>
      <vt:lpstr>PowerPoint-esitys</vt:lpstr>
      <vt:lpstr>Puurakentamisen oppikirjat - palo</vt:lpstr>
      <vt:lpstr>Puurakentamisen oppikirjat - akustiikka</vt:lpstr>
      <vt:lpstr>Puurakentamisen oppikirjat</vt:lpstr>
      <vt:lpstr>1. Globaali puurakenteiden palosuunnittelun opas ja määräyskehitys</vt:lpstr>
      <vt:lpstr>1. Globaali puurakenteiden palosuunnittelun opas ja määräyskehitys</vt:lpstr>
      <vt:lpstr>2. Puurakentamisen palo-oppaan päivitys</vt:lpstr>
      <vt:lpstr>3. Puurakentamisen akustiikkaopas</vt:lpstr>
    </vt:vector>
  </TitlesOfParts>
  <Company>Metsäteollisuus 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Teollisen puurakentamisen ryhmä</dc:title>
  <dc:creator>Tomi Toratti</dc:creator>
  <cp:lastModifiedBy>Tomi Toratti</cp:lastModifiedBy>
  <cp:revision>88</cp:revision>
  <cp:lastPrinted>2020-01-10T09:50:20Z</cp:lastPrinted>
  <dcterms:created xsi:type="dcterms:W3CDTF">2019-12-18T11:40:05Z</dcterms:created>
  <dcterms:modified xsi:type="dcterms:W3CDTF">2021-03-30T14:53:30Z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TieturiVerID">
    <vt:lpwstr>398.83.04.011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tekstikalvopohja.potx</vt:lpwstr>
  </property>
  <property fmtid="{D5CDD505-2E9C-101B-9397-08002B2CF9AE}" pid="6" name="dvDefinition">
    <vt:lpwstr>177 (dd_default.xml)</vt:lpwstr>
  </property>
  <property fmtid="{D5CDD505-2E9C-101B-9397-08002B2CF9AE}" pid="7" name="dvDefinitionID">
    <vt:lpwstr>177</vt:lpwstr>
  </property>
  <property fmtid="{D5CDD505-2E9C-101B-9397-08002B2CF9AE}" pid="8" name="dvContentFile">
    <vt:lpwstr>dd_default.xml</vt:lpwstr>
  </property>
  <property fmtid="{D5CDD505-2E9C-101B-9397-08002B2CF9AE}" pid="9" name="dvGlobalVerID">
    <vt:lpwstr>398.88.04.013</vt:lpwstr>
  </property>
  <property fmtid="{D5CDD505-2E9C-101B-9397-08002B2CF9AE}" pid="10" name="dvDefinitionVersion">
    <vt:lpwstr>3.0 / 20.3.2014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0</vt:lpwstr>
  </property>
  <property fmtid="{D5CDD505-2E9C-101B-9397-08002B2CF9AE}" pid="15" name="dvDateExist">
    <vt:lpwstr>-1</vt:lpwstr>
  </property>
  <property fmtid="{D5CDD505-2E9C-101B-9397-08002B2CF9AE}" pid="16" name="dvUsed">
    <vt:lpwstr>1</vt:lpwstr>
  </property>
  <property fmtid="{D5CDD505-2E9C-101B-9397-08002B2CF9AE}" pid="17" name="dvCompany">
    <vt:lpwstr>METE</vt:lpwstr>
  </property>
  <property fmtid="{D5CDD505-2E9C-101B-9397-08002B2CF9AE}" pid="18" name="dvSite">
    <vt:lpwstr>Yleinen</vt:lpwstr>
  </property>
  <property fmtid="{D5CDD505-2E9C-101B-9397-08002B2CF9AE}" pid="19" name="dvNumbering">
    <vt:lpwstr>0</vt:lpwstr>
  </property>
  <property fmtid="{D5CDD505-2E9C-101B-9397-08002B2CF9AE}" pid="20" name="dvDUname">
    <vt:lpwstr>Tuula Kukonlehto</vt:lpwstr>
  </property>
  <property fmtid="{D5CDD505-2E9C-101B-9397-08002B2CF9AE}" pid="21" name="dvDUdepartment">
    <vt:lpwstr/>
  </property>
  <property fmtid="{D5CDD505-2E9C-101B-9397-08002B2CF9AE}" pid="22" name="dvDate_Page">
    <vt:lpwstr>0</vt:lpwstr>
  </property>
  <property fmtid="{D5CDD505-2E9C-101B-9397-08002B2CF9AE}" pid="23" name="dvAuthor">
    <vt:lpwstr>Tuula Kukonlehto</vt:lpwstr>
  </property>
  <property fmtid="{D5CDD505-2E9C-101B-9397-08002B2CF9AE}" pid="24" name="dvAuthor_Page">
    <vt:lpwstr>0</vt:lpwstr>
  </property>
  <property fmtid="{D5CDD505-2E9C-101B-9397-08002B2CF9AE}" pid="25" name="dvSectorExist">
    <vt:lpwstr>0</vt:lpwstr>
  </property>
  <property fmtid="{D5CDD505-2E9C-101B-9397-08002B2CF9AE}" pid="26" name="dvSector">
    <vt:lpwstr/>
  </property>
  <property fmtid="{D5CDD505-2E9C-101B-9397-08002B2CF9AE}" pid="27" name="dvLahdetext">
    <vt:lpwstr/>
  </property>
  <property fmtid="{D5CDD505-2E9C-101B-9397-08002B2CF9AE}" pid="28" name="dvLahde">
    <vt:lpwstr>0</vt:lpwstr>
  </property>
  <property fmtid="{D5CDD505-2E9C-101B-9397-08002B2CF9AE}" pid="29" name="dvLogoExist">
    <vt:lpwstr>-1</vt:lpwstr>
  </property>
  <property fmtid="{D5CDD505-2E9C-101B-9397-08002B2CF9AE}" pid="30" name="dvCurrentlogo">
    <vt:lpwstr>Logo_vari_fi_pp.jpg</vt:lpwstr>
  </property>
  <property fmtid="{D5CDD505-2E9C-101B-9397-08002B2CF9AE}" pid="31" name="Owner">
    <vt:lpwstr>Kukonlehto Tuula</vt:lpwstr>
  </property>
  <property fmtid="{D5CDD505-2E9C-101B-9397-08002B2CF9AE}" pid="32" name="GroupID">
    <vt:lpwstr/>
  </property>
  <property fmtid="{D5CDD505-2E9C-101B-9397-08002B2CF9AE}" pid="33" name="Security">
    <vt:lpwstr/>
  </property>
</Properties>
</file>